
<file path=[Content_Types].xml><?xml version="1.0" encoding="utf-8"?>
<Types xmlns="http://schemas.openxmlformats.org/package/2006/content-types">
  <Default Extension="png" ContentType="image/png"/>
  <Default Extension="tmp"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18"/>
  </p:notesMasterIdLst>
  <p:sldIdLst>
    <p:sldId id="256" r:id="rId2"/>
    <p:sldId id="257" r:id="rId3"/>
    <p:sldId id="275" r:id="rId4"/>
    <p:sldId id="274" r:id="rId5"/>
    <p:sldId id="276" r:id="rId6"/>
    <p:sldId id="258" r:id="rId7"/>
    <p:sldId id="259" r:id="rId8"/>
    <p:sldId id="260" r:id="rId9"/>
    <p:sldId id="269" r:id="rId10"/>
    <p:sldId id="272" r:id="rId11"/>
    <p:sldId id="277" r:id="rId12"/>
    <p:sldId id="270" r:id="rId13"/>
    <p:sldId id="273" r:id="rId14"/>
    <p:sldId id="332" r:id="rId15"/>
    <p:sldId id="271" r:id="rId16"/>
    <p:sldId id="278" r:id="rId17"/>
    <p:sldId id="283" r:id="rId18"/>
    <p:sldId id="279" r:id="rId19"/>
    <p:sldId id="280" r:id="rId20"/>
    <p:sldId id="281" r:id="rId21"/>
    <p:sldId id="282" r:id="rId22"/>
    <p:sldId id="261" r:id="rId23"/>
    <p:sldId id="286" r:id="rId24"/>
    <p:sldId id="376" r:id="rId25"/>
    <p:sldId id="288" r:id="rId26"/>
    <p:sldId id="297" r:id="rId27"/>
    <p:sldId id="322" r:id="rId28"/>
    <p:sldId id="294" r:id="rId29"/>
    <p:sldId id="266" r:id="rId30"/>
    <p:sldId id="326" r:id="rId31"/>
    <p:sldId id="298" r:id="rId32"/>
    <p:sldId id="301" r:id="rId33"/>
    <p:sldId id="325" r:id="rId34"/>
    <p:sldId id="296" r:id="rId35"/>
    <p:sldId id="372" r:id="rId36"/>
    <p:sldId id="371" r:id="rId37"/>
    <p:sldId id="287" r:id="rId38"/>
    <p:sldId id="289" r:id="rId39"/>
    <p:sldId id="302" r:id="rId40"/>
    <p:sldId id="303" r:id="rId41"/>
    <p:sldId id="304" r:id="rId42"/>
    <p:sldId id="317" r:id="rId43"/>
    <p:sldId id="318" r:id="rId44"/>
    <p:sldId id="319" r:id="rId45"/>
    <p:sldId id="330" r:id="rId46"/>
    <p:sldId id="331" r:id="rId47"/>
    <p:sldId id="323" r:id="rId48"/>
    <p:sldId id="357" r:id="rId49"/>
    <p:sldId id="291" r:id="rId50"/>
    <p:sldId id="328" r:id="rId51"/>
    <p:sldId id="329" r:id="rId52"/>
    <p:sldId id="292" r:id="rId53"/>
    <p:sldId id="320" r:id="rId54"/>
    <p:sldId id="293" r:id="rId55"/>
    <p:sldId id="321" r:id="rId56"/>
    <p:sldId id="327" r:id="rId57"/>
    <p:sldId id="290" r:id="rId58"/>
    <p:sldId id="300" r:id="rId59"/>
    <p:sldId id="305" r:id="rId60"/>
    <p:sldId id="306" r:id="rId61"/>
    <p:sldId id="307" r:id="rId62"/>
    <p:sldId id="308" r:id="rId63"/>
    <p:sldId id="309" r:id="rId64"/>
    <p:sldId id="310" r:id="rId65"/>
    <p:sldId id="311" r:id="rId66"/>
    <p:sldId id="312" r:id="rId67"/>
    <p:sldId id="313" r:id="rId68"/>
    <p:sldId id="333" r:id="rId69"/>
    <p:sldId id="335" r:id="rId70"/>
    <p:sldId id="334" r:id="rId71"/>
    <p:sldId id="336" r:id="rId72"/>
    <p:sldId id="337" r:id="rId73"/>
    <p:sldId id="262" r:id="rId74"/>
    <p:sldId id="267" r:id="rId75"/>
    <p:sldId id="263" r:id="rId76"/>
    <p:sldId id="268" r:id="rId77"/>
    <p:sldId id="284" r:id="rId78"/>
    <p:sldId id="314" r:id="rId79"/>
    <p:sldId id="315" r:id="rId80"/>
    <p:sldId id="265" r:id="rId81"/>
    <p:sldId id="358" r:id="rId82"/>
    <p:sldId id="359" r:id="rId83"/>
    <p:sldId id="360" r:id="rId84"/>
    <p:sldId id="361" r:id="rId85"/>
    <p:sldId id="362" r:id="rId86"/>
    <p:sldId id="316" r:id="rId87"/>
    <p:sldId id="363" r:id="rId88"/>
    <p:sldId id="264" r:id="rId89"/>
    <p:sldId id="364" r:id="rId90"/>
    <p:sldId id="373" r:id="rId91"/>
    <p:sldId id="375" r:id="rId92"/>
    <p:sldId id="285" r:id="rId93"/>
    <p:sldId id="338" r:id="rId94"/>
    <p:sldId id="339" r:id="rId95"/>
    <p:sldId id="340" r:id="rId96"/>
    <p:sldId id="341" r:id="rId97"/>
    <p:sldId id="342" r:id="rId98"/>
    <p:sldId id="343" r:id="rId99"/>
    <p:sldId id="344" r:id="rId100"/>
    <p:sldId id="345" r:id="rId101"/>
    <p:sldId id="346" r:id="rId102"/>
    <p:sldId id="347" r:id="rId103"/>
    <p:sldId id="348" r:id="rId104"/>
    <p:sldId id="349" r:id="rId105"/>
    <p:sldId id="350" r:id="rId106"/>
    <p:sldId id="351" r:id="rId107"/>
    <p:sldId id="352" r:id="rId108"/>
    <p:sldId id="353" r:id="rId109"/>
    <p:sldId id="354" r:id="rId110"/>
    <p:sldId id="355" r:id="rId111"/>
    <p:sldId id="356" r:id="rId112"/>
    <p:sldId id="365" r:id="rId113"/>
    <p:sldId id="366" r:id="rId114"/>
    <p:sldId id="367" r:id="rId115"/>
    <p:sldId id="368" r:id="rId116"/>
    <p:sldId id="369" r:id="rId1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Section" id="{888C7914-D1EC-4D81-9E29-77E9167B6FEA}">
          <p14:sldIdLst>
            <p14:sldId id="256"/>
            <p14:sldId id="257"/>
            <p14:sldId id="275"/>
            <p14:sldId id="274"/>
            <p14:sldId id="276"/>
            <p14:sldId id="258"/>
            <p14:sldId id="259"/>
          </p14:sldIdLst>
        </p14:section>
        <p14:section name="Prion Disease Overview + Quiz" id="{D66C35E5-5661-4729-836E-EBF6CFD587CA}">
          <p14:sldIdLst>
            <p14:sldId id="260"/>
            <p14:sldId id="269"/>
            <p14:sldId id="272"/>
            <p14:sldId id="277"/>
            <p14:sldId id="270"/>
            <p14:sldId id="273"/>
            <p14:sldId id="332"/>
            <p14:sldId id="271"/>
            <p14:sldId id="278"/>
            <p14:sldId id="283"/>
            <p14:sldId id="279"/>
            <p14:sldId id="280"/>
            <p14:sldId id="281"/>
            <p14:sldId id="282"/>
          </p14:sldIdLst>
        </p14:section>
        <p14:section name="CJD" id="{639D9990-CD39-4B06-A658-8C1C2E71B1F7}">
          <p14:sldIdLst>
            <p14:sldId id="261"/>
            <p14:sldId id="286"/>
            <p14:sldId id="376"/>
            <p14:sldId id="288"/>
            <p14:sldId id="297"/>
            <p14:sldId id="322"/>
            <p14:sldId id="294"/>
            <p14:sldId id="266"/>
            <p14:sldId id="326"/>
            <p14:sldId id="298"/>
            <p14:sldId id="301"/>
            <p14:sldId id="325"/>
            <p14:sldId id="296"/>
            <p14:sldId id="372"/>
            <p14:sldId id="371"/>
            <p14:sldId id="287"/>
            <p14:sldId id="289"/>
            <p14:sldId id="302"/>
            <p14:sldId id="303"/>
            <p14:sldId id="304"/>
            <p14:sldId id="317"/>
            <p14:sldId id="318"/>
            <p14:sldId id="319"/>
            <p14:sldId id="330"/>
            <p14:sldId id="331"/>
            <p14:sldId id="323"/>
            <p14:sldId id="357"/>
          </p14:sldIdLst>
        </p14:section>
        <p14:section name="Genetic Forms of CJD" id="{1D657D25-1FCE-463E-AB9A-F7158648129B}">
          <p14:sldIdLst>
            <p14:sldId id="291"/>
            <p14:sldId id="328"/>
            <p14:sldId id="329"/>
            <p14:sldId id="292"/>
            <p14:sldId id="320"/>
            <p14:sldId id="293"/>
            <p14:sldId id="321"/>
            <p14:sldId id="327"/>
          </p14:sldIdLst>
        </p14:section>
        <p14:section name="CJD Quiz" id="{8E2E2449-0C59-429E-BC37-3D6C6A7AC5F8}">
          <p14:sldIdLst>
            <p14:sldId id="290"/>
            <p14:sldId id="300"/>
            <p14:sldId id="305"/>
            <p14:sldId id="306"/>
            <p14:sldId id="307"/>
            <p14:sldId id="308"/>
            <p14:sldId id="309"/>
            <p14:sldId id="310"/>
            <p14:sldId id="311"/>
            <p14:sldId id="312"/>
            <p14:sldId id="313"/>
            <p14:sldId id="333"/>
            <p14:sldId id="335"/>
            <p14:sldId id="334"/>
            <p14:sldId id="336"/>
            <p14:sldId id="337"/>
          </p14:sldIdLst>
        </p14:section>
        <p14:section name="Other Human Prion Diseases" id="{9626DEB4-548D-489F-BB08-65F8DE0EBD3E}">
          <p14:sldIdLst>
            <p14:sldId id="262"/>
            <p14:sldId id="267"/>
          </p14:sldIdLst>
        </p14:section>
        <p14:section name="Zoonotic Prion Diseases" id="{EEAEBE5A-0907-460D-AABB-333BB3690871}">
          <p14:sldIdLst>
            <p14:sldId id="263"/>
            <p14:sldId id="268"/>
            <p14:sldId id="284"/>
          </p14:sldIdLst>
        </p14:section>
        <p14:section name="Summary Section" id="{606B476A-3403-4B59-9EC6-693A3F681BB2}">
          <p14:sldIdLst>
            <p14:sldId id="314"/>
            <p14:sldId id="315"/>
            <p14:sldId id="265"/>
            <p14:sldId id="358"/>
            <p14:sldId id="359"/>
            <p14:sldId id="360"/>
            <p14:sldId id="361"/>
            <p14:sldId id="362"/>
            <p14:sldId id="316"/>
            <p14:sldId id="363"/>
            <p14:sldId id="264"/>
            <p14:sldId id="364"/>
            <p14:sldId id="373"/>
          </p14:sldIdLst>
        </p14:section>
        <p14:section name="Quiz Answers" id="{3353D5FA-4401-463C-8717-71B736A041A1}">
          <p14:sldIdLst>
            <p14:sldId id="375"/>
            <p14:sldId id="285"/>
            <p14:sldId id="338"/>
            <p14:sldId id="339"/>
            <p14:sldId id="340"/>
            <p14:sldId id="341"/>
            <p14:sldId id="342"/>
            <p14:sldId id="343"/>
            <p14:sldId id="344"/>
            <p14:sldId id="345"/>
            <p14:sldId id="346"/>
            <p14:sldId id="347"/>
            <p14:sldId id="348"/>
            <p14:sldId id="349"/>
            <p14:sldId id="350"/>
            <p14:sldId id="351"/>
            <p14:sldId id="352"/>
            <p14:sldId id="353"/>
            <p14:sldId id="354"/>
            <p14:sldId id="355"/>
            <p14:sldId id="356"/>
            <p14:sldId id="365"/>
            <p14:sldId id="366"/>
            <p14:sldId id="367"/>
            <p14:sldId id="368"/>
            <p14:sldId id="369"/>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2495" autoAdjust="0"/>
    <p:restoredTop sz="98646" autoAdjust="0"/>
  </p:normalViewPr>
  <p:slideViewPr>
    <p:cSldViewPr snapToGrid="0">
      <p:cViewPr>
        <p:scale>
          <a:sx n="70" d="100"/>
          <a:sy n="70" d="100"/>
        </p:scale>
        <p:origin x="-30" y="-1428"/>
      </p:cViewPr>
      <p:guideLst>
        <p:guide orient="horz" pos="2160"/>
        <p:guide pos="3840"/>
      </p:guideLst>
    </p:cSldViewPr>
  </p:slideViewPr>
  <p:outlineViewPr>
    <p:cViewPr>
      <p:scale>
        <a:sx n="33" d="100"/>
        <a:sy n="33" d="100"/>
      </p:scale>
      <p:origin x="0" y="12603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04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4050060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3782153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GB" dirty="0"/>
          </a:p>
        </p:txBody>
      </p:sp>
    </p:spTree>
    <p:extLst>
      <p:ext uri="{BB962C8B-B14F-4D97-AF65-F5344CB8AC3E}">
        <p14:creationId xmlns:p14="http://schemas.microsoft.com/office/powerpoint/2010/main" val="3423098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1279" y="260189"/>
            <a:ext cx="10058400" cy="3566160"/>
          </a:xfrm>
        </p:spPr>
        <p:txBody>
          <a:bodyPr anchor="b">
            <a:normAutofit/>
          </a:bodyPr>
          <a:lstStyle>
            <a:lvl1pPr algn="l">
              <a:lnSpc>
                <a:spcPct val="85000"/>
              </a:lnSpc>
              <a:defRPr sz="8000" spc="-50" baseline="0">
                <a:solidFill>
                  <a:schemeClr val="tx1">
                    <a:lumMod val="85000"/>
                    <a:lumOff val="15000"/>
                  </a:schemeClr>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p:cNvSpPr>
            <a:spLocks noGrp="1"/>
          </p:cNvSpPr>
          <p:nvPr>
            <p:ph type="subTitle" idx="1"/>
          </p:nvPr>
        </p:nvSpPr>
        <p:spPr>
          <a:xfrm>
            <a:off x="1094050" y="3956858"/>
            <a:ext cx="10058400" cy="1143000"/>
          </a:xfrm>
        </p:spPr>
        <p:txBody>
          <a:bodyPr lIns="91440" rIns="91440">
            <a:normAutofit/>
          </a:bodyPr>
          <a:lstStyle>
            <a:lvl1pPr marL="0" indent="0" algn="l">
              <a:buNone/>
              <a:defRPr sz="2400" cap="all" spc="200" baseline="0">
                <a:solidFill>
                  <a:schemeClr val="tx2"/>
                </a:solidFill>
                <a:latin typeface="Times New Roman" panose="02020603050405020304" pitchFamily="18" charset="0"/>
                <a:cs typeface="Times New Roman" panose="02020603050405020304" pitchFamily="18"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fld id="{B795AF7B-EDCB-44FD-93BC-4EAF291B3DD5}" type="datetime1">
              <a:rPr lang="en-US" smtClean="0"/>
              <a:t>11/13/2013</a:t>
            </a:fld>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8C71CAF9-4461-454A-B702-D536C3775752}" type="slidenum">
              <a:rPr lang="en-US" smtClean="0"/>
              <a:pPr/>
              <a:t>‹#›</a:t>
            </a:fld>
            <a:endParaRPr lang="en-US" dirty="0"/>
          </a:p>
        </p:txBody>
      </p:sp>
      <p:cxnSp>
        <p:nvCxnSpPr>
          <p:cNvPr id="9" name="Straight Connector 8"/>
          <p:cNvCxnSpPr/>
          <p:nvPr/>
        </p:nvCxnSpPr>
        <p:spPr>
          <a:xfrm>
            <a:off x="1201657" y="3844637"/>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87560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447675" indent="-361950">
              <a:buClrTx/>
              <a:buFont typeface="Arial" panose="020B0604020202020204" pitchFamily="34" charset="0"/>
              <a:buChar char="•"/>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74AD1F4-C632-423D-978E-0FBE6AA7B2DD}" type="datetime1">
              <a:rPr lang="en-US" smtClean="0"/>
              <a:t>11/13/2013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dirty="0"/>
          </a:p>
        </p:txBody>
      </p:sp>
    </p:spTree>
    <p:extLst>
      <p:ext uri="{BB962C8B-B14F-4D97-AF65-F5344CB8AC3E}">
        <p14:creationId xmlns:p14="http://schemas.microsoft.com/office/powerpoint/2010/main" val="425346939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7DD7FF3-636E-4740-86BB-1F10E3C2C7DD}" type="datetime1">
              <a:rPr lang="en-US" smtClean="0"/>
              <a:t>11/13/2013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11921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00875"/>
            <a:ext cx="10058400" cy="1450757"/>
          </a:xfrm>
        </p:spPr>
        <p:txBody>
          <a:bodyPr/>
          <a:lstStyle/>
          <a:p>
            <a:r>
              <a:rPr lang="en-US" dirty="0"/>
              <a:t>Click to edit Master title style</a:t>
            </a:r>
          </a:p>
        </p:txBody>
      </p:sp>
      <p:sp>
        <p:nvSpPr>
          <p:cNvPr id="3" name="Content Placeholder 2"/>
          <p:cNvSpPr>
            <a:spLocks noGrp="1"/>
          </p:cNvSpPr>
          <p:nvPr>
            <p:ph sz="half" idx="1"/>
          </p:nvPr>
        </p:nvSpPr>
        <p:spPr>
          <a:xfrm>
            <a:off x="1097280" y="1845734"/>
            <a:ext cx="4937760" cy="4023359"/>
          </a:xfr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20" y="1845735"/>
            <a:ext cx="4937760" cy="4023360"/>
          </a:xfr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A6A46CF-08E3-4203-B4B8-5936336EC930}" type="datetime1">
              <a:rPr lang="en-US" smtClean="0"/>
              <a:t>11/13/2013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71CAF9-4461-454A-B702-D536C3775752}" type="slidenum">
              <a:rPr lang="en-US" smtClean="0"/>
              <a:t>‹#›</a:t>
            </a:fld>
            <a:endParaRPr lang="en-US" dirty="0"/>
          </a:p>
        </p:txBody>
      </p:sp>
    </p:spTree>
    <p:extLst>
      <p:ext uri="{BB962C8B-B14F-4D97-AF65-F5344CB8AC3E}">
        <p14:creationId xmlns:p14="http://schemas.microsoft.com/office/powerpoint/2010/main" val="3729490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dirty="0"/>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0B31944A-5EDE-438A-A340-DD34162AFA90}" type="datetime1">
              <a:rPr lang="en-US" smtClean="0"/>
              <a:t>11/13/2013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C71CAF9-4461-454A-B702-D536C3775752}" type="slidenum">
              <a:rPr lang="en-US" smtClean="0"/>
              <a:t>‹#›</a:t>
            </a:fld>
            <a:endParaRPr lang="en-US" dirty="0"/>
          </a:p>
        </p:txBody>
      </p:sp>
    </p:spTree>
    <p:extLst>
      <p:ext uri="{BB962C8B-B14F-4D97-AF65-F5344CB8AC3E}">
        <p14:creationId xmlns:p14="http://schemas.microsoft.com/office/powerpoint/2010/main" val="262812441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9A5B0757-C7B2-49F8-ACB2-3C92128C55F4}" type="datetime1">
              <a:rPr lang="en-US" smtClean="0"/>
              <a:t>11/13/2013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C71CAF9-4461-454A-B702-D536C3775752}" type="slidenum">
              <a:rPr lang="en-US" smtClean="0"/>
              <a:t>‹#›</a:t>
            </a:fld>
            <a:endParaRPr lang="en-US" dirty="0"/>
          </a:p>
        </p:txBody>
      </p:sp>
    </p:spTree>
    <p:extLst>
      <p:ext uri="{BB962C8B-B14F-4D97-AF65-F5344CB8AC3E}">
        <p14:creationId xmlns:p14="http://schemas.microsoft.com/office/powerpoint/2010/main" val="105592289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EBD4B51-4F27-48AA-9550-19E2467653E4}" type="datetime1">
              <a:rPr lang="en-US" smtClean="0"/>
              <a:t>11/13/2013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8C71CAF9-4461-454A-B702-D536C3775752}" type="slidenum">
              <a:rPr lang="en-US" smtClean="0"/>
              <a:t>‹#›</a:t>
            </a:fld>
            <a:endParaRPr lang="en-US" dirty="0"/>
          </a:p>
        </p:txBody>
      </p:sp>
    </p:spTree>
    <p:extLst>
      <p:ext uri="{BB962C8B-B14F-4D97-AF65-F5344CB8AC3E}">
        <p14:creationId xmlns:p14="http://schemas.microsoft.com/office/powerpoint/2010/main" val="416961912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03914AD-05CB-460D-AFD4-A4F4F47A1D30}" type="datetime1">
              <a:rPr lang="en-US" smtClean="0"/>
              <a:t>11/13/2013</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C71CAF9-4461-454A-B702-D536C3775752}" type="slidenum">
              <a:rPr lang="en-US" smtClean="0"/>
              <a:t>‹#›</a:t>
            </a:fld>
            <a:endParaRPr lang="en-US" dirty="0"/>
          </a:p>
        </p:txBody>
      </p:sp>
    </p:spTree>
    <p:extLst>
      <p:ext uri="{BB962C8B-B14F-4D97-AF65-F5344CB8AC3E}">
        <p14:creationId xmlns:p14="http://schemas.microsoft.com/office/powerpoint/2010/main" val="195719154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dirty="0"/>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72B09BF-9BA2-4ACD-A1B0-788F9B7407A5}" type="datetime1">
              <a:rPr lang="en-US" smtClean="0"/>
              <a:t>11/13/2013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71CAF9-4461-454A-B702-D536C3775752}" type="slidenum">
              <a:rPr lang="en-US" smtClean="0"/>
              <a:t>‹#›</a:t>
            </a:fld>
            <a:endParaRPr lang="en-US" dirty="0"/>
          </a:p>
        </p:txBody>
      </p:sp>
    </p:spTree>
    <p:extLst>
      <p:ext uri="{BB962C8B-B14F-4D97-AF65-F5344CB8AC3E}">
        <p14:creationId xmlns:p14="http://schemas.microsoft.com/office/powerpoint/2010/main" val="323950383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112960B-EDD9-49F2-8A11-E8CDBA8785D9}" type="datetime1">
              <a:rPr lang="en-US" smtClean="0"/>
              <a:t>11/13/2013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dirty="0"/>
          </a:p>
        </p:txBody>
      </p:sp>
    </p:spTree>
    <p:extLst>
      <p:ext uri="{BB962C8B-B14F-4D97-AF65-F5344CB8AC3E}">
        <p14:creationId xmlns:p14="http://schemas.microsoft.com/office/powerpoint/2010/main" val="132044651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9725D80-CDB6-4BF7-B9A8-4E9D14584DAE}" type="datetime1">
              <a:rPr lang="en-US" smtClean="0"/>
              <a:t>11/13/2013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dirty="0"/>
          </a:p>
        </p:txBody>
      </p:sp>
    </p:spTree>
    <p:extLst>
      <p:ext uri="{BB962C8B-B14F-4D97-AF65-F5344CB8AC3E}">
        <p14:creationId xmlns:p14="http://schemas.microsoft.com/office/powerpoint/2010/main" val="18790416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5373979-D68B-45A6-9DEB-5078D0374A84}" type="datetime1">
              <a:rPr lang="en-US" smtClean="0"/>
              <a:t>11/13/2013</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C71CAF9-4461-454A-B702-D536C3775752}"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87196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Times New Roman" panose="02020603050405020304" pitchFamily="18" charset="0"/>
          <a:ea typeface="+mj-ea"/>
          <a:cs typeface="Times New Roman" panose="02020603050405020304" pitchFamily="18" charset="0"/>
        </a:defRPr>
      </a:lvl1pPr>
    </p:titleStyle>
    <p:bodyStyle>
      <a:lvl1pPr marL="447675" indent="-361950" algn="l" defTabSz="914400" rtl="0" eaLnBrk="1" latinLnBrk="0" hangingPunct="1">
        <a:lnSpc>
          <a:spcPct val="90000"/>
        </a:lnSpc>
        <a:spcBef>
          <a:spcPts val="1200"/>
        </a:spcBef>
        <a:spcAft>
          <a:spcPts val="200"/>
        </a:spcAft>
        <a:buClrTx/>
        <a:buSzPct val="100000"/>
        <a:buFont typeface="Arial" panose="020B0604020202020204" pitchFamily="34" charset="0"/>
        <a:buChar char="•"/>
        <a:defRPr sz="20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1pPr>
      <a:lvl2pPr marL="384048" indent="-182880" algn="l" defTabSz="914400" rtl="0" eaLnBrk="1" latinLnBrk="0" hangingPunct="1">
        <a:lnSpc>
          <a:spcPct val="90000"/>
        </a:lnSpc>
        <a:spcBef>
          <a:spcPts val="200"/>
        </a:spcBef>
        <a:spcAft>
          <a:spcPts val="400"/>
        </a:spcAft>
        <a:buClrTx/>
        <a:buFont typeface="Calibri" pitchFamily="34" charset="0"/>
        <a:buChar char="◦"/>
        <a:defRPr sz="1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2pPr>
      <a:lvl3pPr marL="56692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3pPr>
      <a:lvl4pPr marL="74980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4pPr>
      <a:lvl5pPr marL="93268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9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slide" Target="slide9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9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96.xml"/><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slide" Target="slide9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 Target="slide59.xml"/><Relationship Id="rId2" Type="http://schemas.openxmlformats.org/officeDocument/2006/relationships/slide" Target="slide9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 Target="slide99.xml"/><Relationship Id="rId2" Type="http://schemas.openxmlformats.org/officeDocument/2006/relationships/slide" Target="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 Target="slide100.xml"/><Relationship Id="rId2" Type="http://schemas.openxmlformats.org/officeDocument/2006/relationships/slide" Target="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slide" Target="slide10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slide" Target="slide10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slide" Target="slide103.xml"/><Relationship Id="rId2" Type="http://schemas.openxmlformats.org/officeDocument/2006/relationships/slide" Target="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slide" Target="slide104.xml"/><Relationship Id="rId2" Type="http://schemas.openxmlformats.org/officeDocument/2006/relationships/slide" Target="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 Target="slide105.xml"/><Relationship Id="rId2" Type="http://schemas.openxmlformats.org/officeDocument/2006/relationships/slide" Target="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slide" Target="slide106.xml"/><Relationship Id="rId2" Type="http://schemas.openxmlformats.org/officeDocument/2006/relationships/slide" Target="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slide" Target="slide107.xml"/><Relationship Id="rId2" Type="http://schemas.openxmlformats.org/officeDocument/2006/relationships/slide" Target="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slide" Target="slide10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slide" Target="slide109.xml"/><Relationship Id="rId2" Type="http://schemas.openxmlformats.org/officeDocument/2006/relationships/slide" Target="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slide" Target="slide11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 Target="slide72.xml"/><Relationship Id="rId2" Type="http://schemas.openxmlformats.org/officeDocument/2006/relationships/slide" Target="slide11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slide" Target="slide112.xml"/><Relationship Id="rId2" Type="http://schemas.openxmlformats.org/officeDocument/2006/relationships/slide" Target="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slide" Target="slide82.xml"/><Relationship Id="rId2" Type="http://schemas.openxmlformats.org/officeDocument/2006/relationships/slide" Target="slide11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slide" Target="slide83.xml"/><Relationship Id="rId2" Type="http://schemas.openxmlformats.org/officeDocument/2006/relationships/slide" Target="slide11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slide" Target="slide85.xml"/><Relationship Id="rId2" Type="http://schemas.openxmlformats.org/officeDocument/2006/relationships/slide" Target="slide11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www.nhs.uk/Conditions/Creutzfeldt-Jakob-disease/Pages/Introduction.aspx" TargetMode="External"/><Relationship Id="rId2" Type="http://schemas.openxmlformats.org/officeDocument/2006/relationships/hyperlink" Target="https://www.gov.uk/government/publications/guidance-from-the-acdp-tse-risk-management-subgroup-formerly-tse-working-group" TargetMode="External"/><Relationship Id="rId1" Type="http://schemas.openxmlformats.org/officeDocument/2006/relationships/slideLayout" Target="../slideLayouts/slideLayout2.xml"/><Relationship Id="rId6" Type="http://schemas.openxmlformats.org/officeDocument/2006/relationships/hyperlink" Target="http://www.prion.ucl.ac.uk/" TargetMode="External"/><Relationship Id="rId5" Type="http://schemas.openxmlformats.org/officeDocument/2006/relationships/hyperlink" Target="http://www.cjd.ed.ac.uk/" TargetMode="External"/><Relationship Id="rId4" Type="http://schemas.openxmlformats.org/officeDocument/2006/relationships/hyperlink" Target="http://www.cdc.gov/ncidod/dvrd/prions/index.htm" TargetMode="External"/></Relationships>
</file>

<file path=ppt/slides/_rels/slide87.xml.rels><?xml version="1.0" encoding="UTF-8" standalone="yes"?>
<Relationships xmlns="http://schemas.openxmlformats.org/package/2006/relationships"><Relationship Id="rId2" Type="http://schemas.openxmlformats.org/officeDocument/2006/relationships/hyperlink" Target="http://www.sciencedirect.com/science/article/pii/S1740676504000549"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www.prion.ucl.ac.uk/welcome/" TargetMode="External"/><Relationship Id="rId2" Type="http://schemas.openxmlformats.org/officeDocument/2006/relationships/hyperlink" Target="https://www.gov.uk/government/publications/guidance-from-the-acdp-tse-risk-management-subgroup-formerly-tse-working-group" TargetMode="External"/><Relationship Id="rId1" Type="http://schemas.openxmlformats.org/officeDocument/2006/relationships/slideLayout" Target="../slideLayouts/slideLayout2.xml"/><Relationship Id="rId6" Type="http://schemas.openxmlformats.org/officeDocument/2006/relationships/hyperlink" Target="http://www.nhs.uk/Conditions/Creutzfeldt-Jakob-disease/Pages/Introduction.aspx" TargetMode="External"/><Relationship Id="rId5" Type="http://schemas.openxmlformats.org/officeDocument/2006/relationships/hyperlink" Target="http://www.cdc.gov/ncidod/dvrd/prions/index.htm" TargetMode="External"/><Relationship Id="rId4" Type="http://schemas.openxmlformats.org/officeDocument/2006/relationships/hyperlink" Target="http://www.cjd.ed.ac.uk/index.html" TargetMode="External"/></Relationships>
</file>

<file path=ppt/slides/_rels/slide89.xml.rels><?xml version="1.0" encoding="UTF-8" standalone="yes"?>
<Relationships xmlns="http://schemas.openxmlformats.org/package/2006/relationships"><Relationship Id="rId3" Type="http://schemas.openxmlformats.org/officeDocument/2006/relationships/hyperlink" Target="http://www.defra.gov.uk/ahvla-en/disease-control/notifiable/scrapie/" TargetMode="External"/><Relationship Id="rId2" Type="http://schemas.openxmlformats.org/officeDocument/2006/relationships/hyperlink" Target="http://www.defra.gov.uk/ahvla-en/disease-control/notifiable/bse/" TargetMode="External"/><Relationship Id="rId1" Type="http://schemas.openxmlformats.org/officeDocument/2006/relationships/slideLayout" Target="../slideLayouts/slideLayout2.xml"/><Relationship Id="rId4" Type="http://schemas.openxmlformats.org/officeDocument/2006/relationships/hyperlink" Target="http://www.defra.gov.uk/ahvla-en/files/pub-tse-stats-gen.pdf" TargetMode="External"/></Relationships>
</file>

<file path=ppt/slides/_rels/slide90.xml.rels><?xml version="1.0" encoding="UTF-8" standalone="yes"?>
<Relationships xmlns="http://schemas.openxmlformats.org/package/2006/relationships"><Relationship Id="rId8" Type="http://schemas.openxmlformats.org/officeDocument/2006/relationships/slide" Target="slide36.xml"/><Relationship Id="rId3" Type="http://schemas.openxmlformats.org/officeDocument/2006/relationships/slide" Target="slide11.xml"/><Relationship Id="rId7" Type="http://schemas.openxmlformats.org/officeDocument/2006/relationships/slide" Target="slide35.xml"/><Relationship Id="rId2" Type="http://schemas.openxmlformats.org/officeDocument/2006/relationships/slide" Target="slide10.xml"/><Relationship Id="rId1" Type="http://schemas.openxmlformats.org/officeDocument/2006/relationships/slideLayout" Target="../slideLayouts/slideLayout2.xml"/><Relationship Id="rId6" Type="http://schemas.openxmlformats.org/officeDocument/2006/relationships/hyperlink" Target="http://neuropathology-web.org/chapter5/chapter5ePrions.html" TargetMode="External"/><Relationship Id="rId5" Type="http://schemas.openxmlformats.org/officeDocument/2006/relationships/slide" Target="slide24.xml"/><Relationship Id="rId10" Type="http://schemas.openxmlformats.org/officeDocument/2006/relationships/hyperlink" Target="http://1.bp.blogspot.com/-VLu2wnEllrw/UEiNXXBJhjI/AAAAAAAAAM4/Ev3STOKNGhw/s1600/Normal+EEG.jpg" TargetMode="External"/><Relationship Id="rId4" Type="http://schemas.openxmlformats.org/officeDocument/2006/relationships/slide" Target="slide14.xml"/><Relationship Id="rId9" Type="http://schemas.openxmlformats.org/officeDocument/2006/relationships/hyperlink" Target="http://busterbeans.blogspot.co.uk/2012/09/wills-journey-in-pictures.html" TargetMode="Externa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slide" Target="slide5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slide" Target="slide59.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slide" Target="slide6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slide" Target="slide6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slide" Target="slide6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slide" Target="slide6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slide" Target="slide65.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slide" Target="slide6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slide" Target="slide6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slide" Target="slide6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slide" Target="slide69.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slide" Target="slide70.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slide" Target="slide7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slide" Target="slide7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slide" Target="slide8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slide" Target="slide8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slide" Target="slide8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slide" Target="slide8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slide" Target="slide8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Prion </a:t>
            </a:r>
            <a:r>
              <a:rPr lang="en-US" dirty="0" smtClean="0"/>
              <a:t>Diseases</a:t>
            </a:r>
            <a:endParaRPr lang="en-US" dirty="0"/>
          </a:p>
        </p:txBody>
      </p:sp>
      <p:sp>
        <p:nvSpPr>
          <p:cNvPr id="3" name="Subtitle 2"/>
          <p:cNvSpPr>
            <a:spLocks noGrp="1"/>
          </p:cNvSpPr>
          <p:nvPr>
            <p:ph type="subTitle" idx="1"/>
          </p:nvPr>
        </p:nvSpPr>
        <p:spPr/>
        <p:txBody>
          <a:bodyPr/>
          <a:lstStyle/>
          <a:p>
            <a:r>
              <a:rPr lang="en-US" dirty="0" smtClean="0"/>
              <a:t>Presentation, Epidemiology, Guidance </a:t>
            </a:r>
            <a:r>
              <a:rPr lang="en-US" dirty="0"/>
              <a:t>and Management</a:t>
            </a:r>
          </a:p>
        </p:txBody>
      </p:sp>
      <p:sp>
        <p:nvSpPr>
          <p:cNvPr id="4" name="TextBox 3"/>
          <p:cNvSpPr txBox="1"/>
          <p:nvPr/>
        </p:nvSpPr>
        <p:spPr>
          <a:xfrm>
            <a:off x="1172095" y="4837883"/>
            <a:ext cx="8545483" cy="646331"/>
          </a:xfrm>
          <a:prstGeom prst="rect">
            <a:avLst/>
          </a:prstGeom>
          <a:noFill/>
        </p:spPr>
        <p:txBody>
          <a:bodyPr wrap="square" rtlCol="0">
            <a:spAutoFit/>
          </a:bodyPr>
          <a:lstStyle/>
          <a:p>
            <a:r>
              <a:rPr lang="en-GB" dirty="0" smtClean="0">
                <a:latin typeface="Times New Roman" panose="02020603050405020304" pitchFamily="18" charset="0"/>
                <a:cs typeface="Times New Roman" panose="02020603050405020304" pitchFamily="18" charset="0"/>
              </a:rPr>
              <a:t>Welcome to this module on Prion Disease.  These are a group of rare progressive neurodegenerative diseases that can affect both humans and animals.</a:t>
            </a:r>
            <a:endParaRPr lang="en-GB" dirty="0">
              <a:latin typeface="Times New Roman" panose="02020603050405020304" pitchFamily="18" charset="0"/>
              <a:cs typeface="Times New Roman" panose="02020603050405020304" pitchFamily="18" charset="0"/>
            </a:endParaRPr>
          </a:p>
        </p:txBody>
      </p:sp>
      <p:grpSp>
        <p:nvGrpSpPr>
          <p:cNvPr id="9" name="Group 8"/>
          <p:cNvGrpSpPr/>
          <p:nvPr/>
        </p:nvGrpSpPr>
        <p:grpSpPr>
          <a:xfrm>
            <a:off x="10263648" y="114301"/>
            <a:ext cx="1835824" cy="1475559"/>
            <a:chOff x="9717578" y="0"/>
            <a:chExt cx="2462396" cy="1883569"/>
          </a:xfrm>
        </p:grpSpPr>
        <p:pic>
          <p:nvPicPr>
            <p:cNvPr id="5" name="Picture 4" descr="Screen Clipping"/>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717578" y="1475559"/>
              <a:ext cx="2462396" cy="304843"/>
            </a:xfrm>
            <a:prstGeom prst="rect">
              <a:avLst/>
            </a:prstGeom>
          </p:spPr>
        </p:pic>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9851109" y="0"/>
              <a:ext cx="2286001" cy="1883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
            <a:ext cx="4757738" cy="1288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70825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a:xfrm>
            <a:off x="1097280" y="1817158"/>
            <a:ext cx="10058400" cy="4212166"/>
          </a:xfrm>
        </p:spPr>
        <p:txBody>
          <a:bodyPr>
            <a:noAutofit/>
          </a:bodyPr>
          <a:lstStyle/>
          <a:p>
            <a:pPr marL="357188" indent="-357188">
              <a:buClrTx/>
              <a:buFont typeface="Arial" panose="020B0604020202020204" pitchFamily="34" charset="0"/>
              <a:buChar char="•"/>
            </a:pPr>
            <a:r>
              <a:rPr lang="en-US" sz="2400" dirty="0" smtClean="0">
                <a:solidFill>
                  <a:schemeClr val="tx1"/>
                </a:solidFill>
              </a:rPr>
              <a:t>How to Use this Module?</a:t>
            </a:r>
          </a:p>
          <a:p>
            <a:pPr marL="357188" indent="-357188">
              <a:buClrTx/>
              <a:buFont typeface="Arial" panose="020B0604020202020204" pitchFamily="34" charset="0"/>
              <a:buChar char="•"/>
            </a:pPr>
            <a:r>
              <a:rPr lang="en-US" sz="2400" dirty="0" smtClean="0">
                <a:solidFill>
                  <a:srgbClr val="404040"/>
                </a:solidFill>
              </a:rPr>
              <a:t>Learning Outcomes</a:t>
            </a:r>
          </a:p>
          <a:p>
            <a:pPr marL="357188" indent="-357188">
              <a:buClrTx/>
              <a:buFont typeface="Arial" panose="020B0604020202020204" pitchFamily="34" charset="0"/>
              <a:buChar char="•"/>
            </a:pPr>
            <a:r>
              <a:rPr lang="en-US" sz="2400" dirty="0" smtClean="0">
                <a:solidFill>
                  <a:srgbClr val="404040"/>
                </a:solidFill>
              </a:rPr>
              <a:t>Prion </a:t>
            </a:r>
            <a:r>
              <a:rPr lang="en-US" sz="2400" dirty="0">
                <a:solidFill>
                  <a:srgbClr val="404040"/>
                </a:solidFill>
              </a:rPr>
              <a:t>Disease</a:t>
            </a:r>
          </a:p>
          <a:p>
            <a:pPr marL="627063" lvl="1" indent="-346075">
              <a:lnSpc>
                <a:spcPct val="120000"/>
              </a:lnSpc>
              <a:spcBef>
                <a:spcPts val="0"/>
              </a:spcBef>
              <a:spcAft>
                <a:spcPts val="0"/>
              </a:spcAft>
              <a:buClrTx/>
              <a:buFont typeface="Arial" panose="020B0604020202020204" pitchFamily="34" charset="0"/>
              <a:buChar char="•"/>
            </a:pPr>
            <a:r>
              <a:rPr lang="en-US" sz="2000" dirty="0">
                <a:solidFill>
                  <a:srgbClr val="404040"/>
                </a:solidFill>
              </a:rPr>
              <a:t>Overview</a:t>
            </a:r>
          </a:p>
          <a:p>
            <a:pPr marL="627063" lvl="1" indent="-346075">
              <a:lnSpc>
                <a:spcPct val="120000"/>
              </a:lnSpc>
              <a:spcBef>
                <a:spcPts val="0"/>
              </a:spcBef>
              <a:spcAft>
                <a:spcPts val="0"/>
              </a:spcAft>
              <a:buClrTx/>
              <a:buFont typeface="Arial" panose="020B0604020202020204" pitchFamily="34" charset="0"/>
              <a:buChar char="•"/>
            </a:pPr>
            <a:r>
              <a:rPr lang="en-US" sz="2000" dirty="0" smtClean="0">
                <a:solidFill>
                  <a:srgbClr val="404040"/>
                </a:solidFill>
              </a:rPr>
              <a:t>Normal Prion Protein</a:t>
            </a:r>
          </a:p>
          <a:p>
            <a:pPr marL="627063" lvl="1" indent="-346075">
              <a:lnSpc>
                <a:spcPct val="120000"/>
              </a:lnSpc>
              <a:spcBef>
                <a:spcPts val="0"/>
              </a:spcBef>
              <a:spcAft>
                <a:spcPts val="0"/>
              </a:spcAft>
              <a:buClrTx/>
              <a:buFont typeface="Arial" panose="020B0604020202020204" pitchFamily="34" charset="0"/>
              <a:buChar char="•"/>
            </a:pPr>
            <a:r>
              <a:rPr lang="en-US" sz="2000" dirty="0" smtClean="0">
                <a:solidFill>
                  <a:srgbClr val="404040"/>
                </a:solidFill>
              </a:rPr>
              <a:t>Abnormal Prion Protein</a:t>
            </a:r>
          </a:p>
          <a:p>
            <a:pPr marL="627063" lvl="1" indent="-346075">
              <a:lnSpc>
                <a:spcPct val="120000"/>
              </a:lnSpc>
              <a:spcBef>
                <a:spcPts val="0"/>
              </a:spcBef>
              <a:spcAft>
                <a:spcPts val="0"/>
              </a:spcAft>
              <a:buClrTx/>
              <a:buFont typeface="Arial" panose="020B0604020202020204" pitchFamily="34" charset="0"/>
              <a:buChar char="•"/>
            </a:pPr>
            <a:r>
              <a:rPr lang="en-US" sz="2000" dirty="0" smtClean="0">
                <a:solidFill>
                  <a:srgbClr val="404040"/>
                </a:solidFill>
              </a:rPr>
              <a:t>Infective Process</a:t>
            </a:r>
          </a:p>
          <a:p>
            <a:pPr marL="627063" lvl="1" indent="-346075">
              <a:lnSpc>
                <a:spcPct val="120000"/>
              </a:lnSpc>
              <a:spcBef>
                <a:spcPts val="0"/>
              </a:spcBef>
              <a:spcAft>
                <a:spcPts val="0"/>
              </a:spcAft>
              <a:buClrTx/>
              <a:buFont typeface="Arial" panose="020B0604020202020204" pitchFamily="34" charset="0"/>
              <a:buChar char="•"/>
            </a:pPr>
            <a:r>
              <a:rPr lang="en-US" sz="2000" dirty="0" smtClean="0">
                <a:solidFill>
                  <a:srgbClr val="404040"/>
                </a:solidFill>
              </a:rPr>
              <a:t>Host Responses</a:t>
            </a:r>
            <a:endParaRPr lang="en-US" sz="2000" dirty="0">
              <a:solidFill>
                <a:srgbClr val="404040"/>
              </a:solidFill>
            </a:endParaRPr>
          </a:p>
          <a:p>
            <a:pPr marL="627063" lvl="1" indent="-346075">
              <a:lnSpc>
                <a:spcPct val="120000"/>
              </a:lnSpc>
              <a:spcBef>
                <a:spcPts val="0"/>
              </a:spcBef>
              <a:spcAft>
                <a:spcPts val="0"/>
              </a:spcAft>
              <a:buClrTx/>
              <a:buFont typeface="Arial" panose="020B0604020202020204" pitchFamily="34" charset="0"/>
              <a:buChar char="•"/>
            </a:pPr>
            <a:r>
              <a:rPr lang="en-US" sz="2000" dirty="0" smtClean="0">
                <a:solidFill>
                  <a:srgbClr val="404040"/>
                </a:solidFill>
              </a:rPr>
              <a:t>Codon 129 Polymorphisms</a:t>
            </a:r>
          </a:p>
          <a:p>
            <a:pPr marL="627063" lvl="1" indent="-346075">
              <a:lnSpc>
                <a:spcPct val="120000"/>
              </a:lnSpc>
              <a:spcBef>
                <a:spcPts val="0"/>
              </a:spcBef>
              <a:spcAft>
                <a:spcPts val="0"/>
              </a:spcAft>
              <a:buClrTx/>
              <a:buFont typeface="Arial" panose="020B0604020202020204" pitchFamily="34" charset="0"/>
              <a:buChar char="•"/>
            </a:pPr>
            <a:r>
              <a:rPr lang="en-US" sz="2000" dirty="0" smtClean="0">
                <a:solidFill>
                  <a:srgbClr val="404040"/>
                </a:solidFill>
              </a:rPr>
              <a:t>Epidemiology</a:t>
            </a:r>
          </a:p>
          <a:p>
            <a:pPr marL="627063" lvl="1" indent="-346075">
              <a:lnSpc>
                <a:spcPct val="120000"/>
              </a:lnSpc>
              <a:spcBef>
                <a:spcPts val="0"/>
              </a:spcBef>
              <a:spcAft>
                <a:spcPts val="0"/>
              </a:spcAft>
              <a:buClrTx/>
              <a:buFont typeface="Arial" panose="020B0604020202020204" pitchFamily="34" charset="0"/>
              <a:buChar char="•"/>
            </a:pPr>
            <a:r>
              <a:rPr lang="en-US" sz="2000" dirty="0" smtClean="0">
                <a:solidFill>
                  <a:srgbClr val="404040"/>
                </a:solidFill>
              </a:rPr>
              <a:t>Overview Quiz</a:t>
            </a:r>
            <a:endParaRPr lang="en-US" sz="2000" dirty="0">
              <a:solidFill>
                <a:srgbClr val="404040"/>
              </a:solidFill>
            </a:endParaRPr>
          </a:p>
          <a:p>
            <a:pPr marL="0" indent="0">
              <a:buNone/>
            </a:pPr>
            <a:endParaRPr lang="en-US" sz="300" dirty="0">
              <a:solidFill>
                <a:srgbClr val="404040"/>
              </a:solidFill>
              <a:latin typeface="Calibri"/>
            </a:endParaRPr>
          </a:p>
        </p:txBody>
      </p:sp>
    </p:spTree>
    <p:extLst>
      <p:ext uri="{BB962C8B-B14F-4D97-AF65-F5344CB8AC3E}">
        <p14:creationId xmlns:p14="http://schemas.microsoft.com/office/powerpoint/2010/main" val="15578597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Overview</a:t>
            </a:r>
            <a:endParaRPr lang="en-GB" dirty="0"/>
          </a:p>
        </p:txBody>
      </p:sp>
      <p:sp>
        <p:nvSpPr>
          <p:cNvPr id="3" name="Content Placeholder 2"/>
          <p:cNvSpPr>
            <a:spLocks noGrp="1"/>
          </p:cNvSpPr>
          <p:nvPr>
            <p:ph idx="1"/>
          </p:nvPr>
        </p:nvSpPr>
        <p:spPr>
          <a:xfrm>
            <a:off x="1097280" y="1845733"/>
            <a:ext cx="10058400" cy="4159281"/>
          </a:xfrm>
        </p:spPr>
        <p:txBody>
          <a:bodyPr>
            <a:noAutofit/>
          </a:bodyPr>
          <a:lstStyle/>
          <a:p>
            <a:pPr marL="442913" indent="-357188">
              <a:spcBef>
                <a:spcPts val="200"/>
              </a:spcBef>
              <a:buFont typeface="Arial" panose="020B0604020202020204" pitchFamily="34" charset="0"/>
              <a:buChar char="•"/>
            </a:pPr>
            <a:r>
              <a:rPr lang="en-US" sz="2400" dirty="0">
                <a:solidFill>
                  <a:srgbClr val="404040"/>
                </a:solidFill>
              </a:rPr>
              <a:t>Creutzfeldt-Jakob Disease (CJD)</a:t>
            </a:r>
          </a:p>
          <a:p>
            <a:pPr marL="625475" lvl="1" indent="-357188">
              <a:spcAft>
                <a:spcPts val="200"/>
              </a:spcAft>
              <a:buFont typeface="Arial" panose="020B0604020202020204" pitchFamily="34" charset="0"/>
              <a:buChar char="•"/>
            </a:pPr>
            <a:r>
              <a:rPr lang="en-US" sz="2000" dirty="0">
                <a:solidFill>
                  <a:srgbClr val="404040"/>
                </a:solidFill>
              </a:rPr>
              <a:t>Sporadic Creutzfeldt-Jakob Disease (</a:t>
            </a:r>
            <a:r>
              <a:rPr lang="en-US" sz="2000" dirty="0" err="1">
                <a:solidFill>
                  <a:srgbClr val="404040"/>
                </a:solidFill>
              </a:rPr>
              <a:t>sCJD</a:t>
            </a:r>
            <a:r>
              <a:rPr lang="en-US" sz="2000" dirty="0">
                <a:solidFill>
                  <a:srgbClr val="404040"/>
                </a:solidFill>
              </a:rPr>
              <a:t>)</a:t>
            </a:r>
          </a:p>
          <a:p>
            <a:pPr marL="918401" lvl="2" indent="-357188">
              <a:spcAft>
                <a:spcPts val="200"/>
              </a:spcAft>
              <a:buFont typeface="Arial" panose="020B0604020202020204" pitchFamily="34" charset="0"/>
              <a:buChar char="•"/>
            </a:pPr>
            <a:r>
              <a:rPr lang="en-US" sz="1800" dirty="0" smtClean="0">
                <a:solidFill>
                  <a:srgbClr val="404040"/>
                </a:solidFill>
              </a:rPr>
              <a:t>Epidemiology and Recognition</a:t>
            </a:r>
            <a:endParaRPr lang="en-US" sz="1800" dirty="0">
              <a:solidFill>
                <a:srgbClr val="404040"/>
              </a:solidFill>
            </a:endParaRPr>
          </a:p>
          <a:p>
            <a:pPr marL="625475" lvl="1" indent="-357188">
              <a:spcAft>
                <a:spcPts val="200"/>
              </a:spcAft>
              <a:buFont typeface="Arial" panose="020B0604020202020204" pitchFamily="34" charset="0"/>
              <a:buChar char="•"/>
            </a:pPr>
            <a:r>
              <a:rPr lang="en-US" sz="2000" dirty="0" smtClean="0">
                <a:solidFill>
                  <a:srgbClr val="404040"/>
                </a:solidFill>
              </a:rPr>
              <a:t>Variant </a:t>
            </a:r>
            <a:r>
              <a:rPr lang="en-US" sz="2000" dirty="0">
                <a:solidFill>
                  <a:srgbClr val="404040"/>
                </a:solidFill>
              </a:rPr>
              <a:t>Creutzfeldt-Jakob Disease (</a:t>
            </a:r>
            <a:r>
              <a:rPr lang="en-US" sz="2000" dirty="0" err="1">
                <a:solidFill>
                  <a:srgbClr val="404040"/>
                </a:solidFill>
              </a:rPr>
              <a:t>vCJD</a:t>
            </a:r>
            <a:r>
              <a:rPr lang="en-US" sz="2000" dirty="0" smtClean="0">
                <a:solidFill>
                  <a:srgbClr val="404040"/>
                </a:solidFill>
              </a:rPr>
              <a:t>)</a:t>
            </a:r>
          </a:p>
          <a:p>
            <a:pPr marL="918401" lvl="2" indent="-357188">
              <a:spcAft>
                <a:spcPts val="200"/>
              </a:spcAft>
              <a:buFont typeface="Arial" panose="020B0604020202020204" pitchFamily="34" charset="0"/>
              <a:buChar char="•"/>
            </a:pPr>
            <a:r>
              <a:rPr lang="en-US" sz="1800" dirty="0" smtClean="0">
                <a:solidFill>
                  <a:srgbClr val="404040"/>
                </a:solidFill>
              </a:rPr>
              <a:t>Epidemiology and Recognition</a:t>
            </a:r>
            <a:endParaRPr lang="en-US" sz="1800" dirty="0">
              <a:solidFill>
                <a:srgbClr val="404040"/>
              </a:solidFill>
            </a:endParaRPr>
          </a:p>
          <a:p>
            <a:pPr marL="625475" lvl="1" indent="-357188">
              <a:spcAft>
                <a:spcPts val="200"/>
              </a:spcAft>
              <a:buFont typeface="Arial" panose="020B0604020202020204" pitchFamily="34" charset="0"/>
              <a:buChar char="•"/>
            </a:pPr>
            <a:r>
              <a:rPr lang="en-US" sz="2000" dirty="0">
                <a:solidFill>
                  <a:srgbClr val="404040"/>
                </a:solidFill>
              </a:rPr>
              <a:t>Iatrogenic Creutzfeldt-Jakob Disease </a:t>
            </a:r>
            <a:r>
              <a:rPr lang="en-US" sz="2000" dirty="0" smtClean="0">
                <a:solidFill>
                  <a:srgbClr val="404040"/>
                </a:solidFill>
              </a:rPr>
              <a:t>(</a:t>
            </a:r>
            <a:r>
              <a:rPr lang="en-US" sz="2000" dirty="0" err="1" smtClean="0">
                <a:solidFill>
                  <a:srgbClr val="404040"/>
                </a:solidFill>
              </a:rPr>
              <a:t>iCJD</a:t>
            </a:r>
            <a:r>
              <a:rPr lang="en-US" sz="2000" dirty="0" smtClean="0">
                <a:solidFill>
                  <a:srgbClr val="404040"/>
                </a:solidFill>
              </a:rPr>
              <a:t>)</a:t>
            </a:r>
          </a:p>
          <a:p>
            <a:pPr marL="918401" lvl="2" indent="-357188">
              <a:spcAft>
                <a:spcPts val="200"/>
              </a:spcAft>
              <a:buFont typeface="Arial" panose="020B0604020202020204" pitchFamily="34" charset="0"/>
              <a:buChar char="•"/>
            </a:pPr>
            <a:r>
              <a:rPr lang="en-US" sz="1800" dirty="0" smtClean="0">
                <a:solidFill>
                  <a:srgbClr val="404040"/>
                </a:solidFill>
              </a:rPr>
              <a:t>Epidemiology and Recognition</a:t>
            </a:r>
            <a:endParaRPr lang="en-US" sz="1800" dirty="0">
              <a:solidFill>
                <a:srgbClr val="404040"/>
              </a:solidFill>
            </a:endParaRPr>
          </a:p>
          <a:p>
            <a:pPr marL="625475" lvl="1" indent="-357188">
              <a:spcAft>
                <a:spcPts val="200"/>
              </a:spcAft>
              <a:buFont typeface="Arial" panose="020B0604020202020204" pitchFamily="34" charset="0"/>
              <a:buChar char="•"/>
            </a:pPr>
            <a:r>
              <a:rPr lang="en-US" sz="2000" dirty="0" err="1" smtClean="0">
                <a:solidFill>
                  <a:srgbClr val="404040"/>
                </a:solidFill>
              </a:rPr>
              <a:t>sCJD</a:t>
            </a:r>
            <a:r>
              <a:rPr lang="en-US" sz="2000" dirty="0" smtClean="0">
                <a:solidFill>
                  <a:srgbClr val="404040"/>
                </a:solidFill>
              </a:rPr>
              <a:t> </a:t>
            </a:r>
            <a:r>
              <a:rPr lang="en-US" sz="2000" dirty="0" err="1" smtClean="0">
                <a:solidFill>
                  <a:srgbClr val="404040"/>
                </a:solidFill>
              </a:rPr>
              <a:t>vs</a:t>
            </a:r>
            <a:r>
              <a:rPr lang="en-US" sz="2000" dirty="0" smtClean="0">
                <a:solidFill>
                  <a:srgbClr val="404040"/>
                </a:solidFill>
              </a:rPr>
              <a:t> </a:t>
            </a:r>
            <a:r>
              <a:rPr lang="en-US" sz="2000" dirty="0" err="1" smtClean="0">
                <a:solidFill>
                  <a:srgbClr val="404040"/>
                </a:solidFill>
              </a:rPr>
              <a:t>vCJD</a:t>
            </a:r>
            <a:endParaRPr lang="en-US" sz="2000" dirty="0">
              <a:solidFill>
                <a:srgbClr val="404040"/>
              </a:solidFill>
            </a:endParaRPr>
          </a:p>
          <a:p>
            <a:pPr marL="625475" lvl="1" indent="-357188">
              <a:spcAft>
                <a:spcPts val="200"/>
              </a:spcAft>
              <a:buFont typeface="Arial" panose="020B0604020202020204" pitchFamily="34" charset="0"/>
              <a:buChar char="•"/>
            </a:pPr>
            <a:r>
              <a:rPr lang="en-US" sz="2000" dirty="0">
                <a:solidFill>
                  <a:srgbClr val="404040"/>
                </a:solidFill>
              </a:rPr>
              <a:t>Guidance</a:t>
            </a:r>
          </a:p>
          <a:p>
            <a:pPr marL="625475" lvl="1" indent="-357188">
              <a:spcAft>
                <a:spcPts val="200"/>
              </a:spcAft>
              <a:buFont typeface="Arial" panose="020B0604020202020204" pitchFamily="34" charset="0"/>
              <a:buChar char="•"/>
            </a:pPr>
            <a:r>
              <a:rPr lang="en-US" sz="2000" dirty="0" smtClean="0">
                <a:solidFill>
                  <a:srgbClr val="404040"/>
                </a:solidFill>
              </a:rPr>
              <a:t>Patient Classifications</a:t>
            </a:r>
          </a:p>
          <a:p>
            <a:pPr marL="625475" lvl="1" indent="-357188">
              <a:spcAft>
                <a:spcPts val="200"/>
              </a:spcAft>
              <a:buFont typeface="Arial" panose="020B0604020202020204" pitchFamily="34" charset="0"/>
              <a:buChar char="•"/>
            </a:pPr>
            <a:r>
              <a:rPr lang="en-US" sz="2000" dirty="0" smtClean="0">
                <a:solidFill>
                  <a:srgbClr val="404040"/>
                </a:solidFill>
              </a:rPr>
              <a:t>Management</a:t>
            </a:r>
          </a:p>
          <a:p>
            <a:pPr marL="625475" lvl="1" indent="-357188">
              <a:spcAft>
                <a:spcPts val="200"/>
              </a:spcAft>
              <a:buFont typeface="Arial" panose="020B0604020202020204" pitchFamily="34" charset="0"/>
              <a:buChar char="•"/>
            </a:pPr>
            <a:r>
              <a:rPr lang="en-US" sz="2000" dirty="0" smtClean="0">
                <a:solidFill>
                  <a:srgbClr val="404040"/>
                </a:solidFill>
              </a:rPr>
              <a:t>Notification</a:t>
            </a:r>
          </a:p>
          <a:p>
            <a:pPr marL="625475" lvl="1" indent="-357188">
              <a:spcAft>
                <a:spcPts val="200"/>
              </a:spcAft>
              <a:buFont typeface="Arial" panose="020B0604020202020204" pitchFamily="34" charset="0"/>
              <a:buChar char="•"/>
            </a:pPr>
            <a:r>
              <a:rPr lang="en-US" sz="2000" dirty="0" smtClean="0">
                <a:solidFill>
                  <a:srgbClr val="404040"/>
                </a:solidFill>
              </a:rPr>
              <a:t>The Future</a:t>
            </a:r>
            <a:endParaRPr lang="en-US" sz="2000" dirty="0">
              <a:solidFill>
                <a:srgbClr val="404040"/>
              </a:solidFill>
            </a:endParaRPr>
          </a:p>
          <a:p>
            <a:endParaRPr lang="en-GB" sz="1600" dirty="0"/>
          </a:p>
        </p:txBody>
      </p:sp>
    </p:spTree>
    <p:extLst>
      <p:ext uri="{BB962C8B-B14F-4D97-AF65-F5344CB8AC3E}">
        <p14:creationId xmlns:p14="http://schemas.microsoft.com/office/powerpoint/2010/main" val="7643551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GB" dirty="0" smtClean="0"/>
              <a:t>Overview</a:t>
            </a:r>
            <a:endParaRPr lang="en-GB" dirty="0"/>
          </a:p>
        </p:txBody>
      </p:sp>
      <p:sp>
        <p:nvSpPr>
          <p:cNvPr id="8" name="Content Placeholder 3"/>
          <p:cNvSpPr>
            <a:spLocks noGrp="1"/>
          </p:cNvSpPr>
          <p:nvPr>
            <p:ph idx="1"/>
          </p:nvPr>
        </p:nvSpPr>
        <p:spPr>
          <a:xfrm>
            <a:off x="1097280" y="1845733"/>
            <a:ext cx="10058400" cy="4459533"/>
          </a:xfrm>
        </p:spPr>
        <p:txBody>
          <a:bodyPr>
            <a:normAutofit lnSpcReduction="10000"/>
          </a:bodyPr>
          <a:lstStyle/>
          <a:p>
            <a:pPr marL="442913" indent="-357188"/>
            <a:r>
              <a:rPr lang="en-US" sz="2200" dirty="0" smtClean="0"/>
              <a:t>Genetic Forms of </a:t>
            </a:r>
            <a:r>
              <a:rPr lang="en-GB" sz="2200" dirty="0" smtClean="0"/>
              <a:t>Creutzfeldt-Jakob </a:t>
            </a:r>
            <a:r>
              <a:rPr lang="en-GB" sz="2200" dirty="0"/>
              <a:t>Disease (CJD</a:t>
            </a:r>
            <a:r>
              <a:rPr lang="en-GB" sz="2400" dirty="0"/>
              <a:t>)</a:t>
            </a:r>
            <a:endParaRPr lang="en-US" sz="2400" dirty="0" smtClean="0"/>
          </a:p>
          <a:p>
            <a:pPr marL="625475" lvl="1" indent="-357188">
              <a:buClrTx/>
              <a:buFont typeface="Arial" panose="020B0604020202020204" pitchFamily="34" charset="0"/>
              <a:buChar char="•"/>
            </a:pPr>
            <a:r>
              <a:rPr lang="en-US" sz="2000" dirty="0" smtClean="0"/>
              <a:t>Familial Creutzfeldt-Jakob Disease (</a:t>
            </a:r>
            <a:r>
              <a:rPr lang="en-US" sz="2000" dirty="0" err="1" smtClean="0"/>
              <a:t>fCJD</a:t>
            </a:r>
            <a:r>
              <a:rPr lang="en-US" sz="2000" dirty="0" smtClean="0"/>
              <a:t>)</a:t>
            </a:r>
          </a:p>
          <a:p>
            <a:pPr marL="625475" lvl="1" indent="-357188">
              <a:buClrTx/>
              <a:buFont typeface="Arial" panose="020B0604020202020204" pitchFamily="34" charset="0"/>
              <a:buChar char="•"/>
            </a:pPr>
            <a:r>
              <a:rPr lang="en-US" sz="2000" dirty="0" err="1" smtClean="0"/>
              <a:t>Gerstmann-Straussler-Scheinker</a:t>
            </a:r>
            <a:r>
              <a:rPr lang="en-US" sz="2000" dirty="0" smtClean="0"/>
              <a:t> Syndrome </a:t>
            </a:r>
          </a:p>
          <a:p>
            <a:pPr marL="808355" lvl="2" indent="-357188">
              <a:buFont typeface="Arial" panose="020B0604020202020204" pitchFamily="34" charset="0"/>
              <a:buChar char="•"/>
            </a:pPr>
            <a:r>
              <a:rPr lang="en-US" sz="1800" dirty="0" smtClean="0"/>
              <a:t>Epidemiology, Symptoms and Management</a:t>
            </a:r>
          </a:p>
          <a:p>
            <a:pPr marL="625475" lvl="1" indent="-357188">
              <a:buClrTx/>
              <a:buFont typeface="Arial" panose="020B0604020202020204" pitchFamily="34" charset="0"/>
              <a:buChar char="•"/>
            </a:pPr>
            <a:r>
              <a:rPr lang="en-US" sz="2000" dirty="0" smtClean="0"/>
              <a:t>Fatal Familial Insomnia </a:t>
            </a:r>
            <a:r>
              <a:rPr lang="en-US" sz="2000" dirty="0" smtClean="0">
                <a:sym typeface="Wingdings" panose="05000000000000000000" pitchFamily="2" charset="2"/>
              </a:rPr>
              <a:t> </a:t>
            </a:r>
            <a:r>
              <a:rPr lang="en-US" sz="2000" dirty="0" smtClean="0"/>
              <a:t>Epidemiology, Symptoms and Management</a:t>
            </a:r>
          </a:p>
          <a:p>
            <a:pPr marL="441325" lvl="1" indent="-357188">
              <a:spcBef>
                <a:spcPts val="1200"/>
              </a:spcBef>
              <a:spcAft>
                <a:spcPts val="200"/>
              </a:spcAft>
              <a:buSzPct val="100000"/>
              <a:buFont typeface="Arial" panose="020B0604020202020204" pitchFamily="34" charset="0"/>
              <a:buChar char="•"/>
            </a:pPr>
            <a:r>
              <a:rPr lang="en-US" sz="2000" dirty="0">
                <a:solidFill>
                  <a:srgbClr val="404040"/>
                </a:solidFill>
              </a:rPr>
              <a:t>CJD Quiz</a:t>
            </a:r>
          </a:p>
          <a:p>
            <a:pPr marL="441325" indent="-357188"/>
            <a:r>
              <a:rPr lang="en-US" sz="2200" dirty="0" smtClean="0"/>
              <a:t>Other </a:t>
            </a:r>
            <a:r>
              <a:rPr lang="en-US" sz="2200" dirty="0"/>
              <a:t>Human Prion Diseases</a:t>
            </a:r>
          </a:p>
          <a:p>
            <a:pPr marL="625475" lvl="1" indent="-357188">
              <a:buClrTx/>
              <a:buFont typeface="Arial" panose="020B0604020202020204" pitchFamily="34" charset="0"/>
              <a:buChar char="•"/>
            </a:pPr>
            <a:r>
              <a:rPr lang="en-US" sz="2000" dirty="0" err="1" smtClean="0"/>
              <a:t>Kuru</a:t>
            </a:r>
            <a:r>
              <a:rPr lang="en-US" sz="2000" dirty="0" smtClean="0"/>
              <a:t> </a:t>
            </a:r>
            <a:r>
              <a:rPr lang="en-US" sz="2000" dirty="0" smtClean="0">
                <a:sym typeface="Wingdings" panose="05000000000000000000" pitchFamily="2" charset="2"/>
              </a:rPr>
              <a:t> </a:t>
            </a:r>
            <a:r>
              <a:rPr lang="en-US" sz="2000" dirty="0" smtClean="0"/>
              <a:t>Epidemiology, Symptoms and Management</a:t>
            </a:r>
            <a:endParaRPr lang="en-US" dirty="0" smtClean="0"/>
          </a:p>
          <a:p>
            <a:pPr marL="442913" indent="-357188"/>
            <a:r>
              <a:rPr lang="en-US" sz="2200" dirty="0"/>
              <a:t>Zoonotic Prion Diseases</a:t>
            </a:r>
          </a:p>
          <a:p>
            <a:pPr marL="623888" lvl="1" indent="-457200">
              <a:buFont typeface="Arial" panose="020B0604020202020204" pitchFamily="34" charset="0"/>
              <a:buChar char="•"/>
            </a:pPr>
            <a:r>
              <a:rPr lang="en-US" sz="2000" dirty="0"/>
              <a:t>Bovine Spongiform Encephalopathy (BSE)</a:t>
            </a:r>
          </a:p>
          <a:p>
            <a:pPr marL="623888" lvl="1" indent="-457200">
              <a:buFont typeface="Arial" panose="020B0604020202020204" pitchFamily="34" charset="0"/>
              <a:buChar char="•"/>
            </a:pPr>
            <a:r>
              <a:rPr lang="en-US" sz="2000" dirty="0" err="1" smtClean="0"/>
              <a:t>Scrapie</a:t>
            </a:r>
            <a:endParaRPr lang="en-US" sz="2000" dirty="0" smtClean="0"/>
          </a:p>
          <a:p>
            <a:pPr marL="623888" lvl="1" indent="-457200">
              <a:buFont typeface="Arial" panose="020B0604020202020204" pitchFamily="34" charset="0"/>
              <a:buChar char="•"/>
            </a:pPr>
            <a:r>
              <a:rPr lang="en-US" sz="2000" dirty="0" smtClean="0"/>
              <a:t>Quiz</a:t>
            </a:r>
            <a:endParaRPr lang="en-US" sz="2000" dirty="0"/>
          </a:p>
        </p:txBody>
      </p:sp>
    </p:spTree>
    <p:extLst>
      <p:ext uri="{BB962C8B-B14F-4D97-AF65-F5344CB8AC3E}">
        <p14:creationId xmlns:p14="http://schemas.microsoft.com/office/powerpoint/2010/main" val="68909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Overview</a:t>
            </a:r>
            <a:endParaRPr lang="en-GB" dirty="0"/>
          </a:p>
        </p:txBody>
      </p:sp>
      <p:sp>
        <p:nvSpPr>
          <p:cNvPr id="3" name="Content Placeholder 2"/>
          <p:cNvSpPr>
            <a:spLocks noGrp="1"/>
          </p:cNvSpPr>
          <p:nvPr>
            <p:ph idx="1"/>
          </p:nvPr>
        </p:nvSpPr>
        <p:spPr/>
        <p:txBody>
          <a:bodyPr>
            <a:normAutofit/>
          </a:bodyPr>
          <a:lstStyle/>
          <a:p>
            <a:pPr marL="442913" indent="-357188"/>
            <a:r>
              <a:rPr lang="en-US" sz="2400" dirty="0" smtClean="0"/>
              <a:t>Summary </a:t>
            </a:r>
          </a:p>
          <a:p>
            <a:pPr marL="442913" indent="-357188"/>
            <a:r>
              <a:rPr lang="en-US" sz="2400" dirty="0" smtClean="0"/>
              <a:t>What </a:t>
            </a:r>
            <a:r>
              <a:rPr lang="en-US" sz="2400" dirty="0"/>
              <a:t>you should have Learned</a:t>
            </a:r>
          </a:p>
          <a:p>
            <a:pPr marL="442913" indent="-357188"/>
            <a:r>
              <a:rPr lang="en-US" sz="2400" dirty="0" smtClean="0"/>
              <a:t>Recommended Reading</a:t>
            </a:r>
          </a:p>
          <a:p>
            <a:pPr marL="442913" indent="-357188">
              <a:buFont typeface="Arial" panose="020B0604020202020204" pitchFamily="34" charset="0"/>
              <a:buChar char="•"/>
            </a:pPr>
            <a:r>
              <a:rPr lang="en-US" sz="2400" dirty="0" smtClean="0"/>
              <a:t>Summary </a:t>
            </a:r>
            <a:r>
              <a:rPr lang="en-US" sz="2400" dirty="0"/>
              <a:t>Quiz</a:t>
            </a:r>
          </a:p>
          <a:p>
            <a:pPr marL="442913" indent="-357188">
              <a:buFont typeface="Arial" panose="020B0604020202020204" pitchFamily="34" charset="0"/>
              <a:buChar char="•"/>
            </a:pPr>
            <a:r>
              <a:rPr lang="en-US" sz="2400" dirty="0" smtClean="0"/>
              <a:t>References</a:t>
            </a:r>
          </a:p>
          <a:p>
            <a:pPr marL="442913" indent="-357188">
              <a:buFont typeface="Arial" panose="020B0604020202020204" pitchFamily="34" charset="0"/>
              <a:buChar char="•"/>
            </a:pPr>
            <a:r>
              <a:rPr lang="en-US" sz="2400" dirty="0" smtClean="0"/>
              <a:t>Image Credits</a:t>
            </a:r>
          </a:p>
          <a:p>
            <a:pPr marL="442913" indent="-357188">
              <a:buFont typeface="Arial" panose="020B0604020202020204" pitchFamily="34" charset="0"/>
              <a:buChar char="•"/>
            </a:pPr>
            <a:r>
              <a:rPr lang="en-US" sz="2400" dirty="0" smtClean="0"/>
              <a:t>Quiz Answers</a:t>
            </a:r>
            <a:endParaRPr lang="en-US" sz="2400" dirty="0"/>
          </a:p>
          <a:p>
            <a:endParaRPr lang="en-GB" sz="1600" dirty="0"/>
          </a:p>
        </p:txBody>
      </p:sp>
    </p:spTree>
    <p:extLst>
      <p:ext uri="{BB962C8B-B14F-4D97-AF65-F5344CB8AC3E}">
        <p14:creationId xmlns:p14="http://schemas.microsoft.com/office/powerpoint/2010/main" val="34231235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Use This Module</a:t>
            </a:r>
            <a:endParaRPr lang="en-GB" dirty="0"/>
          </a:p>
        </p:txBody>
      </p:sp>
      <p:sp>
        <p:nvSpPr>
          <p:cNvPr id="5" name="Content Placeholder 4"/>
          <p:cNvSpPr>
            <a:spLocks noGrp="1"/>
          </p:cNvSpPr>
          <p:nvPr>
            <p:ph idx="1"/>
          </p:nvPr>
        </p:nvSpPr>
        <p:spPr>
          <a:xfrm>
            <a:off x="614363" y="1845733"/>
            <a:ext cx="10887075" cy="4609657"/>
          </a:xfrm>
        </p:spPr>
        <p:txBody>
          <a:bodyPr>
            <a:normAutofit lnSpcReduction="10000"/>
          </a:bodyPr>
          <a:lstStyle/>
          <a:p>
            <a:pPr marL="442913" indent="-357188">
              <a:buClrTx/>
              <a:buFont typeface="Arial" panose="020B0604020202020204" pitchFamily="34" charset="0"/>
              <a:buChar char="•"/>
            </a:pPr>
            <a:r>
              <a:rPr lang="en-GB" sz="2200" dirty="0" smtClean="0"/>
              <a:t>I suggest you start by looking at the learning outcomes on the next page.  Try to bear these in mind whilst continuing through the rest of the SDL.</a:t>
            </a:r>
          </a:p>
          <a:p>
            <a:pPr marL="442913" indent="-357188">
              <a:buClrTx/>
              <a:buFont typeface="Arial" panose="020B0604020202020204" pitchFamily="34" charset="0"/>
              <a:buChar char="•"/>
            </a:pPr>
            <a:r>
              <a:rPr lang="en-GB" sz="2200" dirty="0" smtClean="0"/>
              <a:t>Answer the questions and note down your answers in the workbook provided.</a:t>
            </a:r>
          </a:p>
          <a:p>
            <a:pPr marL="442913" indent="-357188">
              <a:buClrTx/>
              <a:buFont typeface="Arial" panose="020B0604020202020204" pitchFamily="34" charset="0"/>
              <a:buChar char="•"/>
            </a:pPr>
            <a:r>
              <a:rPr lang="en-GB" sz="2200" dirty="0" smtClean="0"/>
              <a:t>Key terms will be </a:t>
            </a:r>
            <a:r>
              <a:rPr lang="en-GB" sz="2200" b="1" dirty="0" smtClean="0">
                <a:solidFill>
                  <a:srgbClr val="FF0000"/>
                </a:solidFill>
              </a:rPr>
              <a:t>highlighted</a:t>
            </a:r>
            <a:r>
              <a:rPr lang="en-GB" sz="2200" dirty="0" smtClean="0"/>
              <a:t>.</a:t>
            </a:r>
          </a:p>
          <a:p>
            <a:pPr marL="442913" indent="-357188">
              <a:buClrTx/>
              <a:buFont typeface="Arial" panose="020B0604020202020204" pitchFamily="34" charset="0"/>
              <a:buChar char="•"/>
            </a:pPr>
            <a:r>
              <a:rPr lang="en-GB" sz="2200" dirty="0" smtClean="0"/>
              <a:t>Award yourself marks based on your answers.   One mark for each correct answer</a:t>
            </a:r>
            <a:r>
              <a:rPr lang="en-GB" sz="2200" dirty="0" smtClean="0"/>
              <a:t>.</a:t>
            </a:r>
          </a:p>
          <a:p>
            <a:pPr marL="622300" lvl="1" indent="-357188">
              <a:buFont typeface="Arial" panose="020B0604020202020204" pitchFamily="34" charset="0"/>
              <a:buChar char="•"/>
            </a:pPr>
            <a:r>
              <a:rPr lang="en-GB" b="1" dirty="0" smtClean="0"/>
              <a:t>Click on the answer you think is correct on the slide</a:t>
            </a:r>
            <a:r>
              <a:rPr lang="en-GB" dirty="0" smtClean="0"/>
              <a:t>.  </a:t>
            </a:r>
          </a:p>
          <a:p>
            <a:pPr marL="622300" lvl="1" indent="-357188">
              <a:buFont typeface="Arial" panose="020B0604020202020204" pitchFamily="34" charset="0"/>
              <a:buChar char="•"/>
            </a:pPr>
            <a:r>
              <a:rPr lang="en-GB" dirty="0" smtClean="0"/>
              <a:t>The correct answer will take you to an information slide on why the answer is correct.</a:t>
            </a:r>
            <a:endParaRPr lang="en-GB" dirty="0" smtClean="0"/>
          </a:p>
          <a:p>
            <a:pPr marL="442913" indent="-357188">
              <a:buClrTx/>
              <a:buFont typeface="Arial" panose="020B0604020202020204" pitchFamily="34" charset="0"/>
              <a:buChar char="•"/>
            </a:pPr>
            <a:r>
              <a:rPr lang="en-GB" sz="2200" dirty="0" smtClean="0"/>
              <a:t>Repeat the module until you have managed to attain a mark of greater than </a:t>
            </a:r>
            <a:r>
              <a:rPr lang="en-GB" sz="2200" b="1" dirty="0" smtClean="0"/>
              <a:t>80% (20/25)</a:t>
            </a:r>
            <a:r>
              <a:rPr lang="en-GB" sz="2200" dirty="0" smtClean="0"/>
              <a:t>.</a:t>
            </a:r>
          </a:p>
          <a:p>
            <a:pPr marL="442913" indent="-357188">
              <a:buClrTx/>
              <a:buFont typeface="Arial" panose="020B0604020202020204" pitchFamily="34" charset="0"/>
              <a:buChar char="•"/>
            </a:pPr>
            <a:r>
              <a:rPr lang="en-GB" sz="2200" dirty="0" smtClean="0"/>
              <a:t>Any issues that you are not confident with after completing the module, take the time to read up on them in textbooks or use the online resources provided at the end of the module.  Have a discussion amongst your peers to ensure understanding.</a:t>
            </a:r>
          </a:p>
          <a:p>
            <a:pPr marL="442913" indent="-357188">
              <a:buClrTx/>
              <a:buFont typeface="Arial" panose="020B0604020202020204" pitchFamily="34" charset="0"/>
              <a:buChar char="•"/>
            </a:pPr>
            <a:r>
              <a:rPr lang="en-GB" sz="2200" dirty="0" smtClean="0"/>
              <a:t>Enjoy your learning.  I hope that this module will give you an insight into Prion diseases.</a:t>
            </a:r>
            <a:endParaRPr lang="en-GB" sz="2200" dirty="0"/>
          </a:p>
        </p:txBody>
      </p:sp>
    </p:spTree>
    <p:extLst>
      <p:ext uri="{BB962C8B-B14F-4D97-AF65-F5344CB8AC3E}">
        <p14:creationId xmlns:p14="http://schemas.microsoft.com/office/powerpoint/2010/main" val="35774275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Outcomes</a:t>
            </a:r>
            <a:endParaRPr lang="en-GB" dirty="0"/>
          </a:p>
        </p:txBody>
      </p:sp>
      <p:sp>
        <p:nvSpPr>
          <p:cNvPr id="3" name="Content Placeholder 2"/>
          <p:cNvSpPr>
            <a:spLocks noGrp="1"/>
          </p:cNvSpPr>
          <p:nvPr>
            <p:ph idx="1"/>
          </p:nvPr>
        </p:nvSpPr>
        <p:spPr>
          <a:xfrm>
            <a:off x="1097279" y="1845734"/>
            <a:ext cx="10489883" cy="4323054"/>
          </a:xfrm>
        </p:spPr>
        <p:txBody>
          <a:bodyPr>
            <a:normAutofit/>
          </a:bodyPr>
          <a:lstStyle/>
          <a:p>
            <a:pPr marL="85725" indent="0">
              <a:buClrTx/>
              <a:buNone/>
            </a:pPr>
            <a:r>
              <a:rPr lang="en-GB" sz="2200" dirty="0" smtClean="0"/>
              <a:t>By the end of this module, you should be able to:</a:t>
            </a:r>
          </a:p>
          <a:p>
            <a:pPr marL="542925" indent="-457200">
              <a:buClrTx/>
              <a:buFont typeface="+mj-lt"/>
              <a:buAutoNum type="arabicParenR"/>
            </a:pPr>
            <a:r>
              <a:rPr lang="en-GB" sz="2200" dirty="0" smtClean="0"/>
              <a:t>Describe prion diseases and the risk factors associated with them</a:t>
            </a:r>
          </a:p>
          <a:p>
            <a:pPr marL="542925" indent="-457200">
              <a:buClrTx/>
              <a:buFont typeface="+mj-lt"/>
              <a:buAutoNum type="arabicParenR"/>
            </a:pPr>
            <a:r>
              <a:rPr lang="en-GB" sz="2200" dirty="0" smtClean="0"/>
              <a:t>Describe the transmission process of prion disease</a:t>
            </a:r>
          </a:p>
          <a:p>
            <a:pPr marL="542925" indent="-457200">
              <a:buClrTx/>
              <a:buFont typeface="+mj-lt"/>
              <a:buAutoNum type="arabicParenR"/>
            </a:pPr>
            <a:r>
              <a:rPr lang="en-GB" sz="2200" dirty="0" smtClean="0"/>
              <a:t>Describe the epidemiology of prion disease</a:t>
            </a:r>
          </a:p>
          <a:p>
            <a:pPr marL="542925" indent="-457200">
              <a:buClrTx/>
              <a:buFont typeface="+mj-lt"/>
              <a:buAutoNum type="arabicParenR"/>
            </a:pPr>
            <a:r>
              <a:rPr lang="en-GB" sz="2200" dirty="0" smtClean="0"/>
              <a:t>Provide an overview of the signs and symptoms of the prion diseases</a:t>
            </a:r>
          </a:p>
          <a:p>
            <a:pPr marL="542925" indent="-457200">
              <a:buClrTx/>
              <a:buFont typeface="+mj-lt"/>
              <a:buAutoNum type="arabicParenR"/>
            </a:pPr>
            <a:r>
              <a:rPr lang="en-GB" sz="2200" dirty="0" smtClean="0"/>
              <a:t>Be able to understand the investigations and management of prion disease</a:t>
            </a:r>
          </a:p>
          <a:p>
            <a:pPr marL="542925" indent="-457200">
              <a:buClrTx/>
              <a:buFont typeface="+mj-lt"/>
              <a:buAutoNum type="arabicParenR"/>
            </a:pPr>
            <a:r>
              <a:rPr lang="en-GB" sz="2200" dirty="0" smtClean="0"/>
              <a:t>Give an overview of the </a:t>
            </a:r>
            <a:r>
              <a:rPr lang="en-GB" sz="2200" dirty="0" smtClean="0"/>
              <a:t>current treatment </a:t>
            </a:r>
            <a:r>
              <a:rPr lang="en-GB" sz="2200" dirty="0" smtClean="0"/>
              <a:t>and prognosis of prion diseases</a:t>
            </a:r>
          </a:p>
          <a:p>
            <a:pPr marL="542925" indent="-457200">
              <a:buFont typeface="+mj-lt"/>
              <a:buAutoNum type="arabicParenR"/>
            </a:pPr>
            <a:r>
              <a:rPr lang="en-GB" sz="2200" dirty="0" smtClean="0"/>
              <a:t>Understand the infection </a:t>
            </a:r>
            <a:r>
              <a:rPr lang="en-GB" sz="2200" dirty="0"/>
              <a:t>control </a:t>
            </a:r>
            <a:r>
              <a:rPr lang="en-GB" sz="2200" dirty="0" smtClean="0"/>
              <a:t>protocols involved in the management of prion disease</a:t>
            </a:r>
          </a:p>
          <a:p>
            <a:pPr marL="542925" indent="-457200">
              <a:buClrTx/>
              <a:buFont typeface="+mj-lt"/>
              <a:buAutoNum type="arabicParenR"/>
            </a:pPr>
            <a:r>
              <a:rPr lang="en-GB" sz="2200" dirty="0" smtClean="0"/>
              <a:t>Be able to provide an overview of the notification procedures in place for prion diseases</a:t>
            </a:r>
          </a:p>
          <a:p>
            <a:pPr marL="542925" indent="-457200">
              <a:buClrTx/>
              <a:buFont typeface="+mj-lt"/>
              <a:buAutoNum type="arabicParenR"/>
            </a:pPr>
            <a:endParaRPr lang="en-GB" dirty="0"/>
          </a:p>
        </p:txBody>
      </p:sp>
    </p:spTree>
    <p:extLst>
      <p:ext uri="{BB962C8B-B14F-4D97-AF65-F5344CB8AC3E}">
        <p14:creationId xmlns:p14="http://schemas.microsoft.com/office/powerpoint/2010/main" val="18965182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Prion Diseases</a:t>
            </a:r>
            <a:endParaRPr lang="en-GB" dirty="0"/>
          </a:p>
        </p:txBody>
      </p:sp>
      <p:sp>
        <p:nvSpPr>
          <p:cNvPr id="5" name="Text Placeholder 4"/>
          <p:cNvSpPr>
            <a:spLocks noGrp="1"/>
          </p:cNvSpPr>
          <p:nvPr>
            <p:ph type="body" idx="1"/>
          </p:nvPr>
        </p:nvSpPr>
        <p:spPr/>
        <p:txBody>
          <a:bodyPr/>
          <a:lstStyle/>
          <a:p>
            <a:endParaRPr lang="en-GB" dirty="0">
              <a:latin typeface="Times New Roman" panose="02020603050405020304" pitchFamily="18" charset="0"/>
            </a:endParaRPr>
          </a:p>
        </p:txBody>
      </p:sp>
    </p:spTree>
    <p:extLst>
      <p:ext uri="{BB962C8B-B14F-4D97-AF65-F5344CB8AC3E}">
        <p14:creationId xmlns:p14="http://schemas.microsoft.com/office/powerpoint/2010/main" val="13635627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Overview</a:t>
            </a:r>
            <a:endParaRPr lang="en-GB" dirty="0"/>
          </a:p>
        </p:txBody>
      </p:sp>
      <p:sp>
        <p:nvSpPr>
          <p:cNvPr id="6" name="Content Placeholder 5"/>
          <p:cNvSpPr>
            <a:spLocks noGrp="1"/>
          </p:cNvSpPr>
          <p:nvPr>
            <p:ph idx="1"/>
          </p:nvPr>
        </p:nvSpPr>
        <p:spPr>
          <a:xfrm>
            <a:off x="1097279" y="1845733"/>
            <a:ext cx="10532745" cy="4469341"/>
          </a:xfrm>
        </p:spPr>
        <p:txBody>
          <a:bodyPr>
            <a:normAutofit fontScale="92500" lnSpcReduction="10000"/>
          </a:bodyPr>
          <a:lstStyle/>
          <a:p>
            <a:pPr marL="450850" indent="-360363">
              <a:buClrTx/>
              <a:buFont typeface="Arial" panose="020B0604020202020204" pitchFamily="34" charset="0"/>
              <a:buChar char="•"/>
            </a:pPr>
            <a:r>
              <a:rPr lang="en-GB" dirty="0" smtClean="0"/>
              <a:t>Otherwise known as </a:t>
            </a:r>
            <a:r>
              <a:rPr lang="en-GB" b="1" dirty="0" smtClean="0">
                <a:solidFill>
                  <a:srgbClr val="FF0000"/>
                </a:solidFill>
              </a:rPr>
              <a:t>Transmissible Spongiform Encephalopathies (TSEs)</a:t>
            </a:r>
          </a:p>
          <a:p>
            <a:pPr marL="450850" indent="-360363">
              <a:buClrTx/>
              <a:buFont typeface="Arial" panose="020B0604020202020204" pitchFamily="34" charset="0"/>
              <a:buChar char="•"/>
            </a:pPr>
            <a:r>
              <a:rPr lang="en-GB" dirty="0" smtClean="0"/>
              <a:t>Rare </a:t>
            </a:r>
            <a:r>
              <a:rPr lang="en-GB" b="1" dirty="0" smtClean="0">
                <a:solidFill>
                  <a:srgbClr val="FF0000"/>
                </a:solidFill>
              </a:rPr>
              <a:t>progressive neurodegenerative disorders </a:t>
            </a:r>
            <a:r>
              <a:rPr lang="en-GB" dirty="0" smtClean="0"/>
              <a:t>primarily affecting the central nervous system</a:t>
            </a:r>
          </a:p>
          <a:p>
            <a:pPr marL="450850" indent="-360363">
              <a:buClrTx/>
              <a:buFont typeface="Arial" panose="020B0604020202020204" pitchFamily="34" charset="0"/>
              <a:buChar char="•"/>
            </a:pPr>
            <a:r>
              <a:rPr lang="en-GB" dirty="0" smtClean="0"/>
              <a:t>Can occur in one of three main methods:</a:t>
            </a:r>
          </a:p>
          <a:p>
            <a:pPr marL="743458" lvl="1" indent="-360363">
              <a:buFont typeface="Arial" panose="020B0604020202020204" pitchFamily="34" charset="0"/>
              <a:buChar char="•"/>
            </a:pPr>
            <a:r>
              <a:rPr lang="en-GB" dirty="0" smtClean="0"/>
              <a:t>Sporadic </a:t>
            </a:r>
            <a:r>
              <a:rPr lang="en-GB" dirty="0" smtClean="0">
                <a:sym typeface="Wingdings" panose="05000000000000000000" pitchFamily="2" charset="2"/>
              </a:rPr>
              <a:t> occur spontaneously </a:t>
            </a:r>
            <a:endParaRPr lang="en-GB" dirty="0" smtClean="0"/>
          </a:p>
          <a:p>
            <a:pPr marL="743458" lvl="1" indent="-360363">
              <a:buFont typeface="Arial" panose="020B0604020202020204" pitchFamily="34" charset="0"/>
              <a:buChar char="•"/>
            </a:pPr>
            <a:r>
              <a:rPr lang="en-GB" dirty="0" smtClean="0"/>
              <a:t>Familial </a:t>
            </a:r>
            <a:r>
              <a:rPr lang="en-GB" dirty="0" smtClean="0">
                <a:sym typeface="Wingdings" panose="05000000000000000000" pitchFamily="2" charset="2"/>
              </a:rPr>
              <a:t> transmitted through genetics and inherited from parents</a:t>
            </a:r>
            <a:endParaRPr lang="en-GB" dirty="0" smtClean="0"/>
          </a:p>
          <a:p>
            <a:pPr marL="743458" lvl="1" indent="-360363">
              <a:buFont typeface="Arial" panose="020B0604020202020204" pitchFamily="34" charset="0"/>
              <a:buChar char="•"/>
            </a:pPr>
            <a:r>
              <a:rPr lang="en-GB" dirty="0" smtClean="0"/>
              <a:t>Acquired </a:t>
            </a:r>
            <a:r>
              <a:rPr lang="en-GB" dirty="0" smtClean="0">
                <a:sym typeface="Wingdings" panose="05000000000000000000" pitchFamily="2" charset="2"/>
              </a:rPr>
              <a:t> transmitted from another source</a:t>
            </a:r>
            <a:endParaRPr lang="en-GB" dirty="0" smtClean="0"/>
          </a:p>
          <a:p>
            <a:pPr marL="450850" indent="-360363">
              <a:buClrTx/>
              <a:buFont typeface="Arial" panose="020B0604020202020204" pitchFamily="34" charset="0"/>
              <a:buChar char="•"/>
            </a:pPr>
            <a:r>
              <a:rPr lang="en-GB" dirty="0" smtClean="0"/>
              <a:t>Neuronal loss caused by the abnormal folding of normal prion proteins in the brain</a:t>
            </a:r>
          </a:p>
          <a:p>
            <a:pPr marL="743458" lvl="1" indent="-360363">
              <a:buClrTx/>
              <a:buFont typeface="Arial" panose="020B0604020202020204" pitchFamily="34" charset="0"/>
              <a:buChar char="•"/>
            </a:pPr>
            <a:r>
              <a:rPr lang="en-GB" dirty="0" smtClean="0"/>
              <a:t>In part from the toxic build up of abnormal prion proteins</a:t>
            </a:r>
          </a:p>
          <a:p>
            <a:pPr marL="450850" indent="-360363">
              <a:buClrTx/>
              <a:buFont typeface="Arial" panose="020B0604020202020204" pitchFamily="34" charset="0"/>
              <a:buChar char="•"/>
            </a:pPr>
            <a:r>
              <a:rPr lang="en-GB" dirty="0" smtClean="0"/>
              <a:t>Can affect both humans and animals</a:t>
            </a:r>
          </a:p>
          <a:p>
            <a:pPr marL="450850" indent="-360363">
              <a:buClrTx/>
              <a:buFont typeface="Arial" panose="020B0604020202020204" pitchFamily="34" charset="0"/>
              <a:buChar char="•"/>
            </a:pPr>
            <a:r>
              <a:rPr lang="en-GB" b="1" dirty="0" smtClean="0">
                <a:solidFill>
                  <a:srgbClr val="FF0000"/>
                </a:solidFill>
              </a:rPr>
              <a:t>Are universally fatal</a:t>
            </a:r>
          </a:p>
          <a:p>
            <a:pPr marL="450850" indent="-360363">
              <a:buClrTx/>
              <a:buFont typeface="Arial" panose="020B0604020202020204" pitchFamily="34" charset="0"/>
              <a:buChar char="•"/>
            </a:pPr>
            <a:r>
              <a:rPr lang="en-GB" dirty="0" smtClean="0"/>
              <a:t>The function of normal prion proteins is still not well understood</a:t>
            </a:r>
          </a:p>
          <a:p>
            <a:pPr marL="450850" indent="-360363">
              <a:buClrTx/>
              <a:buFont typeface="Arial" panose="020B0604020202020204" pitchFamily="34" charset="0"/>
              <a:buChar char="•"/>
            </a:pPr>
            <a:r>
              <a:rPr lang="en-GB" dirty="0" smtClean="0"/>
              <a:t>Recognised by veterinarians since the early 1700s but only recognised in humans since the early 1900s</a:t>
            </a:r>
          </a:p>
          <a:p>
            <a:pPr marL="450850" indent="-360363">
              <a:buClrTx/>
              <a:buFont typeface="Arial" panose="020B0604020202020204" pitchFamily="34" charset="0"/>
              <a:buChar char="•"/>
            </a:pPr>
            <a:endParaRPr lang="en-GB" dirty="0" smtClean="0"/>
          </a:p>
          <a:p>
            <a:pPr marL="450850" indent="-360363">
              <a:buClrTx/>
              <a:buFont typeface="Arial" panose="020B0604020202020204" pitchFamily="34" charset="0"/>
              <a:buChar char="•"/>
            </a:pPr>
            <a:endParaRPr lang="en-GB" dirty="0"/>
          </a:p>
        </p:txBody>
      </p:sp>
      <p:sp>
        <p:nvSpPr>
          <p:cNvPr id="2" name="Rectangle 1"/>
          <p:cNvSpPr/>
          <p:nvPr/>
        </p:nvSpPr>
        <p:spPr>
          <a:xfrm>
            <a:off x="10217920" y="1476109"/>
            <a:ext cx="954107" cy="276999"/>
          </a:xfrm>
          <a:prstGeom prst="rect">
            <a:avLst/>
          </a:prstGeom>
        </p:spPr>
        <p:txBody>
          <a:bodyPr wrap="none">
            <a:spAutoFit/>
          </a:bodyPr>
          <a:lstStyle/>
          <a:p>
            <a:pPr lvl="0"/>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1,2,13,14,15</a:t>
            </a:r>
          </a:p>
        </p:txBody>
      </p:sp>
    </p:spTree>
    <p:extLst>
      <p:ext uri="{BB962C8B-B14F-4D97-AF65-F5344CB8AC3E}">
        <p14:creationId xmlns:p14="http://schemas.microsoft.com/office/powerpoint/2010/main" val="22660376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Normal Prion Proteins</a:t>
            </a:r>
            <a:endParaRPr lang="en-GB" dirty="0"/>
          </a:p>
        </p:txBody>
      </p:sp>
      <p:sp>
        <p:nvSpPr>
          <p:cNvPr id="3" name="Content Placeholder 2"/>
          <p:cNvSpPr>
            <a:spLocks noGrp="1"/>
          </p:cNvSpPr>
          <p:nvPr>
            <p:ph sz="half" idx="1"/>
          </p:nvPr>
        </p:nvSpPr>
        <p:spPr>
          <a:xfrm>
            <a:off x="1097280" y="1845733"/>
            <a:ext cx="4937760" cy="4431895"/>
          </a:xfrm>
        </p:spPr>
        <p:txBody>
          <a:bodyPr>
            <a:normAutofit fontScale="92500" lnSpcReduction="20000"/>
          </a:bodyPr>
          <a:lstStyle/>
          <a:p>
            <a:pPr marL="450850" indent="-360363">
              <a:buClrTx/>
              <a:buFont typeface="Arial" panose="020B0604020202020204" pitchFamily="34" charset="0"/>
              <a:buChar char="•"/>
            </a:pPr>
            <a:r>
              <a:rPr lang="en-GB" dirty="0" smtClean="0"/>
              <a:t>Name derived from </a:t>
            </a:r>
            <a:r>
              <a:rPr lang="en-GB" dirty="0" err="1" smtClean="0"/>
              <a:t>Proteinaceous</a:t>
            </a:r>
            <a:r>
              <a:rPr lang="en-GB" dirty="0" smtClean="0"/>
              <a:t> infective particle </a:t>
            </a:r>
            <a:r>
              <a:rPr lang="en-GB" dirty="0" smtClean="0">
                <a:sym typeface="Wingdings" panose="05000000000000000000" pitchFamily="2" charset="2"/>
              </a:rPr>
              <a:t> short hand is </a:t>
            </a:r>
            <a:r>
              <a:rPr lang="en-GB" b="1" dirty="0" err="1" smtClean="0">
                <a:solidFill>
                  <a:srgbClr val="FF0000"/>
                </a:solidFill>
                <a:sym typeface="Wingdings" panose="05000000000000000000" pitchFamily="2" charset="2"/>
              </a:rPr>
              <a:t>PrP</a:t>
            </a:r>
            <a:r>
              <a:rPr lang="en-GB" b="1" baseline="30000" dirty="0" err="1" smtClean="0">
                <a:solidFill>
                  <a:srgbClr val="FF0000"/>
                </a:solidFill>
                <a:sym typeface="Wingdings" panose="05000000000000000000" pitchFamily="2" charset="2"/>
              </a:rPr>
              <a:t>C</a:t>
            </a:r>
            <a:endParaRPr lang="en-GB" b="1" baseline="30000" dirty="0" smtClean="0">
              <a:solidFill>
                <a:srgbClr val="FF0000"/>
              </a:solidFill>
            </a:endParaRPr>
          </a:p>
          <a:p>
            <a:pPr marL="450850" indent="-360363">
              <a:buClrTx/>
              <a:buFont typeface="Arial" panose="020B0604020202020204" pitchFamily="34" charset="0"/>
              <a:buChar char="•"/>
            </a:pPr>
            <a:r>
              <a:rPr lang="en-GB" dirty="0" smtClean="0"/>
              <a:t>Present in large amounts in the brain and to lesser amounts in other tissues</a:t>
            </a:r>
          </a:p>
          <a:p>
            <a:pPr marL="450850" indent="-360363">
              <a:buClrTx/>
              <a:buFont typeface="Arial" panose="020B0604020202020204" pitchFamily="34" charset="0"/>
              <a:buChar char="•"/>
            </a:pPr>
            <a:r>
              <a:rPr lang="en-GB" dirty="0" smtClean="0"/>
              <a:t>Tethered to the outer membrane of neurons</a:t>
            </a:r>
          </a:p>
          <a:p>
            <a:pPr marL="450850" indent="-360363">
              <a:buClrTx/>
              <a:buFont typeface="Arial" panose="020B0604020202020204" pitchFamily="34" charset="0"/>
              <a:buChar char="•"/>
            </a:pPr>
            <a:r>
              <a:rPr lang="en-GB" dirty="0" smtClean="0"/>
              <a:t>209 amino acids long</a:t>
            </a:r>
          </a:p>
          <a:p>
            <a:pPr marL="450850" indent="-360363">
              <a:buClrTx/>
              <a:buFont typeface="Arial" panose="020B0604020202020204" pitchFamily="34" charset="0"/>
              <a:buChar char="•"/>
            </a:pPr>
            <a:r>
              <a:rPr lang="en-GB" dirty="0" smtClean="0"/>
              <a:t>Rich in alpha helical structures (</a:t>
            </a:r>
            <a:r>
              <a:rPr lang="en-GB" dirty="0" smtClean="0"/>
              <a:t>Fig</a:t>
            </a:r>
            <a:r>
              <a:rPr lang="en-GB" dirty="0" smtClean="0"/>
              <a:t>ure </a:t>
            </a:r>
            <a:r>
              <a:rPr lang="en-GB" dirty="0" smtClean="0">
                <a:sym typeface="Wingdings" panose="05000000000000000000" pitchFamily="2" charset="2"/>
              </a:rPr>
              <a:t></a:t>
            </a:r>
            <a:r>
              <a:rPr lang="en-GB" dirty="0" smtClean="0"/>
              <a:t>) </a:t>
            </a:r>
            <a:endParaRPr lang="en-GB" dirty="0" smtClean="0"/>
          </a:p>
          <a:p>
            <a:pPr marL="450850" indent="-360363">
              <a:buClrTx/>
              <a:buFont typeface="Arial" panose="020B0604020202020204" pitchFamily="34" charset="0"/>
              <a:buChar char="•"/>
            </a:pPr>
            <a:r>
              <a:rPr lang="en-GB" dirty="0" smtClean="0"/>
              <a:t>Functions relatively unknown</a:t>
            </a:r>
          </a:p>
          <a:p>
            <a:pPr marL="450850" indent="-360363">
              <a:buFont typeface="Arial" panose="020B0604020202020204" pitchFamily="34" charset="0"/>
              <a:buChar char="•"/>
            </a:pPr>
            <a:r>
              <a:rPr lang="en-GB" dirty="0" smtClean="0"/>
              <a:t>Thought to have a role in:</a:t>
            </a:r>
          </a:p>
          <a:p>
            <a:pPr marL="743458" lvl="1" indent="-360363">
              <a:buFont typeface="Arial" panose="020B0604020202020204" pitchFamily="34" charset="0"/>
              <a:buChar char="•"/>
            </a:pPr>
            <a:r>
              <a:rPr lang="en-GB" dirty="0" smtClean="0"/>
              <a:t>Iron Metabolism</a:t>
            </a:r>
          </a:p>
          <a:p>
            <a:pPr marL="743458" lvl="1" indent="-360363">
              <a:buFont typeface="Arial" panose="020B0604020202020204" pitchFamily="34" charset="0"/>
              <a:buChar char="•"/>
            </a:pPr>
            <a:r>
              <a:rPr lang="en-GB" dirty="0" smtClean="0"/>
              <a:t>Cell development</a:t>
            </a:r>
          </a:p>
          <a:p>
            <a:pPr marL="743458" lvl="1" indent="-360363">
              <a:buFont typeface="Arial" panose="020B0604020202020204" pitchFamily="34" charset="0"/>
              <a:buChar char="•"/>
            </a:pPr>
            <a:r>
              <a:rPr lang="en-GB" dirty="0" smtClean="0"/>
              <a:t>Cell signalling</a:t>
            </a:r>
          </a:p>
          <a:p>
            <a:pPr marL="450850" indent="-360363">
              <a:buClrTx/>
              <a:buFont typeface="Arial" panose="020B0604020202020204" pitchFamily="34" charset="0"/>
              <a:buChar char="•"/>
            </a:pPr>
            <a:r>
              <a:rPr lang="en-GB" b="1" dirty="0" smtClean="0">
                <a:solidFill>
                  <a:srgbClr val="FF0000"/>
                </a:solidFill>
              </a:rPr>
              <a:t>Similar structure across humans and domesticated animal species</a:t>
            </a:r>
          </a:p>
          <a:p>
            <a:pPr marL="450850" indent="-360363">
              <a:buClrTx/>
              <a:buFont typeface="Arial" panose="020B0604020202020204" pitchFamily="34" charset="0"/>
              <a:buChar char="•"/>
            </a:pPr>
            <a:endParaRPr lang="en-GB" dirty="0"/>
          </a:p>
        </p:txBody>
      </p:sp>
      <p:pic>
        <p:nvPicPr>
          <p:cNvPr id="5" name="Picture 4" descr="Screen Clipping"/>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6315075" y="1785934"/>
            <a:ext cx="5305633" cy="4343400"/>
          </a:xfrm>
          <a:prstGeom prst="rect">
            <a:avLst/>
          </a:prstGeom>
        </p:spPr>
      </p:pic>
      <p:sp>
        <p:nvSpPr>
          <p:cNvPr id="7" name="TextBox 6"/>
          <p:cNvSpPr txBox="1"/>
          <p:nvPr/>
        </p:nvSpPr>
        <p:spPr>
          <a:xfrm>
            <a:off x="9244012" y="5939075"/>
            <a:ext cx="2348120" cy="307777"/>
          </a:xfrm>
          <a:prstGeom prst="rect">
            <a:avLst/>
          </a:prstGeom>
          <a:noFill/>
        </p:spPr>
        <p:txBody>
          <a:bodyPr wrap="square" rtlCol="0">
            <a:spAutoFit/>
          </a:bodyPr>
          <a:lstStyle/>
          <a:p>
            <a:pPr algn="r"/>
            <a:r>
              <a:rPr lang="en-GB" sz="1400" dirty="0" err="1" smtClean="0">
                <a:latin typeface="Times New Roman" panose="02020603050405020304" pitchFamily="18" charset="0"/>
                <a:cs typeface="Times New Roman" panose="02020603050405020304" pitchFamily="18" charset="0"/>
              </a:rPr>
              <a:t>Collinge</a:t>
            </a:r>
            <a:r>
              <a:rPr lang="en-GB" sz="1400" dirty="0" smtClean="0">
                <a:latin typeface="Times New Roman" panose="02020603050405020304" pitchFamily="18" charset="0"/>
                <a:cs typeface="Times New Roman" panose="02020603050405020304" pitchFamily="18" charset="0"/>
              </a:rPr>
              <a:t> (2005)</a:t>
            </a:r>
            <a:endParaRPr lang="en-GB" sz="1400" dirty="0">
              <a:latin typeface="Times New Roman" panose="02020603050405020304" pitchFamily="18" charset="0"/>
              <a:cs typeface="Times New Roman" panose="02020603050405020304" pitchFamily="18" charset="0"/>
            </a:endParaRPr>
          </a:p>
        </p:txBody>
      </p:sp>
      <p:sp>
        <p:nvSpPr>
          <p:cNvPr id="4" name="Rectangle 3"/>
          <p:cNvSpPr/>
          <p:nvPr/>
        </p:nvSpPr>
        <p:spPr>
          <a:xfrm>
            <a:off x="10652412" y="1470127"/>
            <a:ext cx="569387" cy="276999"/>
          </a:xfrm>
          <a:prstGeom prst="rect">
            <a:avLst/>
          </a:prstGeom>
        </p:spPr>
        <p:txBody>
          <a:bodyPr wrap="none">
            <a:spAutoFit/>
          </a:bodyPr>
          <a:lstStyle/>
          <a:p>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2,8,10</a:t>
            </a:r>
          </a:p>
        </p:txBody>
      </p:sp>
    </p:spTree>
    <p:extLst>
      <p:ext uri="{BB962C8B-B14F-4D97-AF65-F5344CB8AC3E}">
        <p14:creationId xmlns:p14="http://schemas.microsoft.com/office/powerpoint/2010/main" val="39013093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Abnormal Prion Protein</a:t>
            </a:r>
            <a:endParaRPr lang="en-GB" dirty="0"/>
          </a:p>
        </p:txBody>
      </p:sp>
      <p:pic>
        <p:nvPicPr>
          <p:cNvPr id="5" name="Content Placeholder 4"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57988" y="1769486"/>
            <a:ext cx="4476173" cy="4338866"/>
          </a:xfrm>
        </p:spPr>
      </p:pic>
      <p:sp>
        <p:nvSpPr>
          <p:cNvPr id="8" name="Content Placeholder 7"/>
          <p:cNvSpPr>
            <a:spLocks noGrp="1"/>
          </p:cNvSpPr>
          <p:nvPr>
            <p:ph sz="half" idx="2"/>
          </p:nvPr>
        </p:nvSpPr>
        <p:spPr>
          <a:xfrm>
            <a:off x="885825" y="1868326"/>
            <a:ext cx="5772150" cy="4409303"/>
          </a:xfrm>
        </p:spPr>
        <p:txBody>
          <a:bodyPr>
            <a:normAutofit fontScale="92500" lnSpcReduction="20000"/>
          </a:bodyPr>
          <a:lstStyle/>
          <a:p>
            <a:pPr marL="447675" indent="-361950">
              <a:lnSpc>
                <a:spcPct val="100000"/>
              </a:lnSpc>
              <a:buFont typeface="Arial" panose="020B0604020202020204" pitchFamily="34" charset="0"/>
              <a:buChar char="•"/>
            </a:pPr>
            <a:r>
              <a:rPr lang="en-GB" b="1" dirty="0" smtClean="0">
                <a:solidFill>
                  <a:srgbClr val="FF0000"/>
                </a:solidFill>
              </a:rPr>
              <a:t>Epigenetic Agent</a:t>
            </a:r>
          </a:p>
          <a:p>
            <a:pPr marL="447675" indent="-361950">
              <a:lnSpc>
                <a:spcPct val="100000"/>
              </a:lnSpc>
              <a:buFont typeface="Arial" panose="020B0604020202020204" pitchFamily="34" charset="0"/>
              <a:buChar char="•"/>
            </a:pPr>
            <a:r>
              <a:rPr lang="en-GB" dirty="0" smtClean="0"/>
              <a:t>Rich in Beta Sheets not alpha helixes</a:t>
            </a:r>
          </a:p>
          <a:p>
            <a:pPr marL="447675" indent="-361950">
              <a:lnSpc>
                <a:spcPct val="100000"/>
              </a:lnSpc>
              <a:buFont typeface="Arial" panose="020B0604020202020204" pitchFamily="34" charset="0"/>
              <a:buChar char="•"/>
            </a:pPr>
            <a:r>
              <a:rPr lang="en-GB" dirty="0" smtClean="0"/>
              <a:t>Found within vesicles within the cell &amp; lysosomes</a:t>
            </a:r>
          </a:p>
          <a:p>
            <a:pPr marL="447675" indent="-361950">
              <a:lnSpc>
                <a:spcPct val="100000"/>
              </a:lnSpc>
              <a:buFont typeface="Arial" panose="020B0604020202020204" pitchFamily="34" charset="0"/>
              <a:buChar char="•"/>
            </a:pPr>
            <a:r>
              <a:rPr lang="en-GB" b="1" dirty="0" smtClean="0">
                <a:solidFill>
                  <a:srgbClr val="FF0000"/>
                </a:solidFill>
              </a:rPr>
              <a:t>Mainly formed from </a:t>
            </a:r>
            <a:r>
              <a:rPr lang="en-GB" b="1" dirty="0" err="1" smtClean="0">
                <a:solidFill>
                  <a:srgbClr val="FF0000"/>
                </a:solidFill>
              </a:rPr>
              <a:t>mis</a:t>
            </a:r>
            <a:r>
              <a:rPr lang="en-GB" b="1" dirty="0" smtClean="0">
                <a:solidFill>
                  <a:srgbClr val="FF0000"/>
                </a:solidFill>
              </a:rPr>
              <a:t>-folded </a:t>
            </a:r>
            <a:r>
              <a:rPr lang="en-GB" b="1" dirty="0" err="1" smtClean="0">
                <a:solidFill>
                  <a:srgbClr val="FF0000"/>
                </a:solidFill>
              </a:rPr>
              <a:t>PrP</a:t>
            </a:r>
            <a:r>
              <a:rPr lang="en-GB" b="1" baseline="30000" dirty="0" err="1">
                <a:solidFill>
                  <a:srgbClr val="FF0000"/>
                </a:solidFill>
              </a:rPr>
              <a:t>C</a:t>
            </a:r>
            <a:r>
              <a:rPr lang="en-GB" b="1" dirty="0" smtClean="0">
                <a:solidFill>
                  <a:srgbClr val="FF0000"/>
                </a:solidFill>
              </a:rPr>
              <a:t> monomers</a:t>
            </a:r>
          </a:p>
          <a:p>
            <a:pPr marL="740283" lvl="1" indent="-361950">
              <a:lnSpc>
                <a:spcPct val="100000"/>
              </a:lnSpc>
              <a:buFont typeface="Arial" panose="020B0604020202020204" pitchFamily="34" charset="0"/>
              <a:buChar char="•"/>
            </a:pPr>
            <a:r>
              <a:rPr lang="en-GB" dirty="0" smtClean="0"/>
              <a:t>PRNP gene mutations are thought to be involved</a:t>
            </a:r>
          </a:p>
          <a:p>
            <a:pPr marL="447675" indent="-361950">
              <a:lnSpc>
                <a:spcPct val="100000"/>
              </a:lnSpc>
              <a:buFont typeface="Arial" panose="020B0604020202020204" pitchFamily="34" charset="0"/>
              <a:buChar char="•"/>
            </a:pPr>
            <a:r>
              <a:rPr lang="en-GB" dirty="0" smtClean="0"/>
              <a:t>Typically given the acronym </a:t>
            </a:r>
            <a:r>
              <a:rPr lang="en-GB" b="1" dirty="0" err="1" smtClean="0">
                <a:solidFill>
                  <a:srgbClr val="FF0000"/>
                </a:solidFill>
              </a:rPr>
              <a:t>PrP</a:t>
            </a:r>
            <a:r>
              <a:rPr lang="en-GB" b="1" baseline="30000" dirty="0" err="1" smtClean="0">
                <a:solidFill>
                  <a:srgbClr val="FF0000"/>
                </a:solidFill>
              </a:rPr>
              <a:t>SC</a:t>
            </a:r>
            <a:endParaRPr lang="en-GB" b="1" baseline="30000" dirty="0" smtClean="0">
              <a:solidFill>
                <a:srgbClr val="FF0000"/>
              </a:solidFill>
            </a:endParaRPr>
          </a:p>
          <a:p>
            <a:pPr marL="447675" indent="-361950">
              <a:lnSpc>
                <a:spcPct val="100000"/>
              </a:lnSpc>
              <a:buFont typeface="Arial" panose="020B0604020202020204" pitchFamily="34" charset="0"/>
              <a:buChar char="•"/>
            </a:pPr>
            <a:r>
              <a:rPr lang="en-GB" dirty="0" smtClean="0"/>
              <a:t>Once stable structure formed more monomers can be recruited</a:t>
            </a:r>
          </a:p>
          <a:p>
            <a:pPr marL="447675" indent="-361950">
              <a:lnSpc>
                <a:spcPct val="100000"/>
              </a:lnSpc>
              <a:buFont typeface="Arial" panose="020B0604020202020204" pitchFamily="34" charset="0"/>
              <a:buChar char="•"/>
            </a:pPr>
            <a:r>
              <a:rPr lang="en-GB" dirty="0" smtClean="0"/>
              <a:t>Leads to an explosive autocatalytic formation of abnormal protein </a:t>
            </a:r>
            <a:r>
              <a:rPr lang="en-GB" dirty="0" smtClean="0">
                <a:sym typeface="Wingdings" panose="05000000000000000000" pitchFamily="2" charset="2"/>
              </a:rPr>
              <a:t> presentation of disease</a:t>
            </a:r>
          </a:p>
          <a:p>
            <a:pPr marL="447675" indent="-361950">
              <a:lnSpc>
                <a:spcPct val="100000"/>
              </a:lnSpc>
              <a:buFont typeface="Arial" panose="020B0604020202020204" pitchFamily="34" charset="0"/>
              <a:buChar char="•"/>
            </a:pPr>
            <a:r>
              <a:rPr lang="en-GB" dirty="0" smtClean="0">
                <a:sym typeface="Wingdings" panose="05000000000000000000" pitchFamily="2" charset="2"/>
              </a:rPr>
              <a:t>Distinct diseases caused by similar proteins despite the lack of genetic material  remarkable</a:t>
            </a:r>
          </a:p>
        </p:txBody>
      </p:sp>
      <p:sp>
        <p:nvSpPr>
          <p:cNvPr id="6" name="TextBox 5"/>
          <p:cNvSpPr txBox="1"/>
          <p:nvPr/>
        </p:nvSpPr>
        <p:spPr>
          <a:xfrm>
            <a:off x="9244012" y="5939075"/>
            <a:ext cx="2348120" cy="307777"/>
          </a:xfrm>
          <a:prstGeom prst="rect">
            <a:avLst/>
          </a:prstGeom>
          <a:noFill/>
        </p:spPr>
        <p:txBody>
          <a:bodyPr wrap="square" rtlCol="0">
            <a:spAutoFit/>
          </a:bodyPr>
          <a:lstStyle/>
          <a:p>
            <a:pPr algn="r"/>
            <a:r>
              <a:rPr lang="en-GB" sz="1400" dirty="0" err="1" smtClean="0">
                <a:latin typeface="Times New Roman" panose="02020603050405020304" pitchFamily="18" charset="0"/>
                <a:cs typeface="Times New Roman" panose="02020603050405020304" pitchFamily="18" charset="0"/>
              </a:rPr>
              <a:t>Collinge</a:t>
            </a:r>
            <a:r>
              <a:rPr lang="en-GB" sz="1400" dirty="0" smtClean="0">
                <a:latin typeface="Times New Roman" panose="02020603050405020304" pitchFamily="18" charset="0"/>
                <a:cs typeface="Times New Roman" panose="02020603050405020304" pitchFamily="18" charset="0"/>
              </a:rPr>
              <a:t> (2005)</a:t>
            </a:r>
            <a:endParaRPr lang="en-GB" sz="1400" dirty="0">
              <a:latin typeface="Times New Roman" panose="02020603050405020304" pitchFamily="18" charset="0"/>
              <a:cs typeface="Times New Roman" panose="02020603050405020304" pitchFamily="18" charset="0"/>
            </a:endParaRPr>
          </a:p>
        </p:txBody>
      </p:sp>
      <p:sp>
        <p:nvSpPr>
          <p:cNvPr id="9" name="Rectangle 8"/>
          <p:cNvSpPr/>
          <p:nvPr/>
        </p:nvSpPr>
        <p:spPr>
          <a:xfrm>
            <a:off x="10652412" y="1470127"/>
            <a:ext cx="569387" cy="276999"/>
          </a:xfrm>
          <a:prstGeom prst="rect">
            <a:avLst/>
          </a:prstGeom>
        </p:spPr>
        <p:txBody>
          <a:bodyPr wrap="none">
            <a:spAutoFit/>
          </a:bodyPr>
          <a:lstStyle/>
          <a:p>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2,8,10</a:t>
            </a:r>
          </a:p>
        </p:txBody>
      </p:sp>
    </p:spTree>
    <p:extLst>
      <p:ext uri="{BB962C8B-B14F-4D97-AF65-F5344CB8AC3E}">
        <p14:creationId xmlns:p14="http://schemas.microsoft.com/office/powerpoint/2010/main" val="40788968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Infective Process</a:t>
            </a:r>
            <a:endParaRPr lang="en-GB" dirty="0"/>
          </a:p>
        </p:txBody>
      </p:sp>
      <p:sp>
        <p:nvSpPr>
          <p:cNvPr id="3" name="Content Placeholder 2"/>
          <p:cNvSpPr>
            <a:spLocks noGrp="1"/>
          </p:cNvSpPr>
          <p:nvPr>
            <p:ph idx="1"/>
          </p:nvPr>
        </p:nvSpPr>
        <p:spPr>
          <a:xfrm>
            <a:off x="857263" y="1874309"/>
            <a:ext cx="11734801" cy="4683655"/>
          </a:xfrm>
        </p:spPr>
        <p:txBody>
          <a:bodyPr>
            <a:normAutofit lnSpcReduction="10000"/>
          </a:bodyPr>
          <a:lstStyle/>
          <a:p>
            <a:pPr marL="450850" indent="-360363">
              <a:buClrTx/>
              <a:buFont typeface="Arial" panose="020B0604020202020204" pitchFamily="34" charset="0"/>
              <a:buChar char="•"/>
            </a:pPr>
            <a:r>
              <a:rPr lang="en-GB" dirty="0" smtClean="0"/>
              <a:t>The abnormal isoforms of the prion protein can be </a:t>
            </a:r>
            <a:r>
              <a:rPr lang="en-GB" b="1" dirty="0" smtClean="0">
                <a:solidFill>
                  <a:srgbClr val="FF0000"/>
                </a:solidFill>
              </a:rPr>
              <a:t>transmitted in many different ways</a:t>
            </a:r>
            <a:r>
              <a:rPr lang="en-GB" dirty="0" smtClean="0"/>
              <a:t>:</a:t>
            </a:r>
          </a:p>
          <a:p>
            <a:pPr marL="743458" lvl="1" indent="-360363">
              <a:buClrTx/>
              <a:buFont typeface="Arial" panose="020B0604020202020204" pitchFamily="34" charset="0"/>
              <a:buChar char="•"/>
            </a:pPr>
            <a:r>
              <a:rPr lang="en-GB" dirty="0" smtClean="0"/>
              <a:t>Blood / hormone products</a:t>
            </a:r>
          </a:p>
          <a:p>
            <a:pPr marL="743458" lvl="1" indent="-360363">
              <a:buClrTx/>
              <a:buFont typeface="Arial" panose="020B0604020202020204" pitchFamily="34" charset="0"/>
              <a:buChar char="•"/>
            </a:pPr>
            <a:r>
              <a:rPr lang="en-GB" dirty="0" smtClean="0"/>
              <a:t>Eating affected meat</a:t>
            </a:r>
          </a:p>
          <a:p>
            <a:pPr marL="743458" lvl="1" indent="-360363">
              <a:buClrTx/>
              <a:buFont typeface="Arial" panose="020B0604020202020204" pitchFamily="34" charset="0"/>
              <a:buChar char="•"/>
            </a:pPr>
            <a:r>
              <a:rPr lang="en-GB" dirty="0" smtClean="0"/>
              <a:t>Transplantation of affected material</a:t>
            </a:r>
          </a:p>
          <a:p>
            <a:pPr marL="743458" lvl="1" indent="-360363">
              <a:buClrTx/>
              <a:buFont typeface="Arial" panose="020B0604020202020204" pitchFamily="34" charset="0"/>
              <a:buChar char="•"/>
            </a:pPr>
            <a:r>
              <a:rPr lang="en-GB" dirty="0" smtClean="0"/>
              <a:t>Contaminated surgical implements</a:t>
            </a:r>
          </a:p>
          <a:p>
            <a:pPr marL="743458" lvl="1" indent="-360363">
              <a:buClrTx/>
              <a:buFont typeface="Arial" panose="020B0604020202020204" pitchFamily="34" charset="0"/>
              <a:buChar char="•"/>
            </a:pPr>
            <a:r>
              <a:rPr lang="en-GB" dirty="0" smtClean="0"/>
              <a:t>Inherited</a:t>
            </a:r>
          </a:p>
          <a:p>
            <a:pPr marL="743458" lvl="1" indent="-360363">
              <a:buClrTx/>
              <a:buFont typeface="Arial" panose="020B0604020202020204" pitchFamily="34" charset="0"/>
              <a:buChar char="•"/>
            </a:pPr>
            <a:r>
              <a:rPr lang="en-GB" dirty="0" smtClean="0"/>
              <a:t>Random spontaneous mutations </a:t>
            </a:r>
            <a:r>
              <a:rPr lang="en-GB" dirty="0" smtClean="0">
                <a:sym typeface="Wingdings" panose="05000000000000000000" pitchFamily="2" charset="2"/>
              </a:rPr>
              <a:t> Similar to Dr Jekyll and Mr Hyde  good protein / bad protein</a:t>
            </a:r>
            <a:endParaRPr lang="en-GB" dirty="0" smtClean="0"/>
          </a:p>
          <a:p>
            <a:pPr marL="450850" indent="-360363">
              <a:buFont typeface="Arial" panose="020B0604020202020204" pitchFamily="34" charset="0"/>
              <a:buChar char="•"/>
            </a:pPr>
            <a:r>
              <a:rPr lang="en-GB" dirty="0" smtClean="0"/>
              <a:t>The infectious particle is made from protein but does not contain any nucleic acid</a:t>
            </a:r>
          </a:p>
          <a:p>
            <a:pPr marL="743458" lvl="1" indent="-360363">
              <a:buFont typeface="Arial" panose="020B0604020202020204" pitchFamily="34" charset="0"/>
              <a:buChar char="•"/>
            </a:pPr>
            <a:r>
              <a:rPr lang="en-GB" b="1" dirty="0" smtClean="0">
                <a:solidFill>
                  <a:srgbClr val="FF0000"/>
                </a:solidFill>
              </a:rPr>
              <a:t>Cannot divide in the same way as other infectious pathogens</a:t>
            </a:r>
            <a:endParaRPr lang="en-GB" dirty="0" smtClean="0">
              <a:solidFill>
                <a:schemeClr val="tx1"/>
              </a:solidFill>
            </a:endParaRPr>
          </a:p>
          <a:p>
            <a:pPr marL="450850" indent="-360363">
              <a:buFont typeface="Arial" panose="020B0604020202020204" pitchFamily="34" charset="0"/>
              <a:buChar char="•"/>
            </a:pPr>
            <a:r>
              <a:rPr lang="en-GB" dirty="0" smtClean="0"/>
              <a:t>Accumulation of the abnormal protein (or fragments of it) occurs in both neurons and non-neuronal cells</a:t>
            </a:r>
          </a:p>
          <a:p>
            <a:pPr marL="743458" lvl="1" indent="-360363">
              <a:buFont typeface="Arial" panose="020B0604020202020204" pitchFamily="34" charset="0"/>
              <a:buChar char="•"/>
            </a:pPr>
            <a:r>
              <a:rPr lang="en-GB" dirty="0" smtClean="0"/>
              <a:t>Protein is usually a </a:t>
            </a:r>
            <a:r>
              <a:rPr lang="en-GB" b="1" dirty="0" smtClean="0">
                <a:solidFill>
                  <a:srgbClr val="FF0000"/>
                </a:solidFill>
              </a:rPr>
              <a:t>conformational isoform of a normal host prion protein </a:t>
            </a:r>
            <a:r>
              <a:rPr lang="en-GB" dirty="0" smtClean="0">
                <a:solidFill>
                  <a:schemeClr val="tx1"/>
                </a:solidFill>
                <a:sym typeface="Wingdings" panose="05000000000000000000" pitchFamily="2" charset="2"/>
              </a:rPr>
              <a:t> amino acid structure the same</a:t>
            </a:r>
            <a:endParaRPr lang="en-GB" b="1" dirty="0" smtClean="0">
              <a:solidFill>
                <a:schemeClr val="tx1"/>
              </a:solidFill>
            </a:endParaRPr>
          </a:p>
          <a:p>
            <a:pPr marL="450850" indent="-360363">
              <a:buFont typeface="Arial" panose="020B0604020202020204" pitchFamily="34" charset="0"/>
              <a:buChar char="•"/>
            </a:pPr>
            <a:r>
              <a:rPr lang="en-GB" dirty="0" smtClean="0"/>
              <a:t>In neurons the build up causes apoptosis and degeneration of the affected neurons</a:t>
            </a:r>
          </a:p>
          <a:p>
            <a:pPr marL="450850" indent="-360363">
              <a:buFont typeface="Arial" panose="020B0604020202020204" pitchFamily="34" charset="0"/>
              <a:buChar char="•"/>
            </a:pPr>
            <a:r>
              <a:rPr lang="en-GB" dirty="0" smtClean="0"/>
              <a:t>Symptoms are neuronal as they are thought to be the main location of </a:t>
            </a:r>
            <a:r>
              <a:rPr lang="en-GB" dirty="0" err="1" smtClean="0"/>
              <a:t>PrP</a:t>
            </a:r>
            <a:r>
              <a:rPr lang="en-GB" dirty="0" smtClean="0"/>
              <a:t> conversion &amp; replication</a:t>
            </a:r>
          </a:p>
          <a:p>
            <a:pPr marL="450850" indent="-360363">
              <a:buFont typeface="Arial" panose="020B0604020202020204" pitchFamily="34" charset="0"/>
              <a:buChar char="•"/>
            </a:pPr>
            <a:endParaRPr lang="en-GB" dirty="0" smtClean="0"/>
          </a:p>
          <a:p>
            <a:pPr marL="450850" indent="-360363">
              <a:buClrTx/>
              <a:buFont typeface="Arial" panose="020B0604020202020204" pitchFamily="34" charset="0"/>
              <a:buChar char="•"/>
            </a:pPr>
            <a:endParaRPr lang="en-GB" dirty="0"/>
          </a:p>
        </p:txBody>
      </p:sp>
      <p:sp>
        <p:nvSpPr>
          <p:cNvPr id="5" name="Rectangle 4"/>
          <p:cNvSpPr/>
          <p:nvPr/>
        </p:nvSpPr>
        <p:spPr>
          <a:xfrm>
            <a:off x="10469512" y="1483773"/>
            <a:ext cx="692818" cy="276999"/>
          </a:xfrm>
          <a:prstGeom prst="rect">
            <a:avLst/>
          </a:prstGeom>
        </p:spPr>
        <p:txBody>
          <a:bodyPr wrap="none">
            <a:spAutoFit/>
          </a:bodyPr>
          <a:lstStyle/>
          <a:p>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2,3,8,10</a:t>
            </a:r>
          </a:p>
        </p:txBody>
      </p:sp>
    </p:spTree>
    <p:extLst>
      <p:ext uri="{BB962C8B-B14F-4D97-AF65-F5344CB8AC3E}">
        <p14:creationId xmlns:p14="http://schemas.microsoft.com/office/powerpoint/2010/main" val="30049764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Host Response</a:t>
            </a:r>
            <a:endParaRPr lang="en-GB" dirty="0"/>
          </a:p>
        </p:txBody>
      </p:sp>
      <p:sp>
        <p:nvSpPr>
          <p:cNvPr id="3" name="Content Placeholder 2"/>
          <p:cNvSpPr>
            <a:spLocks noGrp="1"/>
          </p:cNvSpPr>
          <p:nvPr>
            <p:ph idx="1"/>
          </p:nvPr>
        </p:nvSpPr>
        <p:spPr>
          <a:xfrm>
            <a:off x="1097280" y="1845734"/>
            <a:ext cx="10389870" cy="4023360"/>
          </a:xfrm>
        </p:spPr>
        <p:txBody>
          <a:bodyPr/>
          <a:lstStyle/>
          <a:p>
            <a:pPr marL="447675" indent="-361950">
              <a:buFont typeface="Arial" panose="020B0604020202020204" pitchFamily="34" charset="0"/>
              <a:buChar char="•"/>
            </a:pPr>
            <a:r>
              <a:rPr lang="en-GB" dirty="0" smtClean="0"/>
              <a:t>As the infectious particle is  a mutated host protein the host has a limited response to it</a:t>
            </a:r>
          </a:p>
          <a:p>
            <a:pPr marL="796925" lvl="1" indent="-361950">
              <a:buFont typeface="Arial" panose="020B0604020202020204" pitchFamily="34" charset="0"/>
              <a:buChar char="•"/>
            </a:pPr>
            <a:r>
              <a:rPr lang="en-GB" dirty="0" smtClean="0"/>
              <a:t>Partly assumed to be due to tolerance to </a:t>
            </a:r>
            <a:r>
              <a:rPr lang="en-GB" dirty="0" err="1" smtClean="0"/>
              <a:t>PrP</a:t>
            </a:r>
            <a:r>
              <a:rPr lang="en-GB" baseline="30000" dirty="0" err="1" smtClean="0"/>
              <a:t>SC</a:t>
            </a:r>
            <a:endParaRPr lang="en-GB" baseline="30000" dirty="0" smtClean="0"/>
          </a:p>
          <a:p>
            <a:pPr marL="796925" lvl="1" indent="-361950">
              <a:buFont typeface="Arial" panose="020B0604020202020204" pitchFamily="34" charset="0"/>
              <a:buChar char="•"/>
            </a:pPr>
            <a:r>
              <a:rPr lang="en-GB" dirty="0" smtClean="0"/>
              <a:t>May be partly due to the fact that </a:t>
            </a:r>
            <a:r>
              <a:rPr lang="en-GB" dirty="0" err="1" smtClean="0"/>
              <a:t>PrP</a:t>
            </a:r>
            <a:r>
              <a:rPr lang="en-GB" baseline="30000" dirty="0" err="1" smtClean="0"/>
              <a:t>C</a:t>
            </a:r>
            <a:r>
              <a:rPr lang="en-GB" dirty="0" smtClean="0"/>
              <a:t> is involved in the immune response</a:t>
            </a:r>
          </a:p>
          <a:p>
            <a:pPr marL="447675" indent="-361950">
              <a:buFont typeface="Arial" panose="020B0604020202020204" pitchFamily="34" charset="0"/>
              <a:buChar char="•"/>
            </a:pPr>
            <a:r>
              <a:rPr lang="en-GB" dirty="0" smtClean="0"/>
              <a:t>Exact role of the immune response in the development of prion disease is unclear</a:t>
            </a:r>
          </a:p>
          <a:p>
            <a:pPr marL="447675" indent="-361950">
              <a:buFont typeface="Arial" panose="020B0604020202020204" pitchFamily="34" charset="0"/>
              <a:buChar char="•"/>
            </a:pPr>
            <a:r>
              <a:rPr lang="en-GB" dirty="0" err="1" smtClean="0"/>
              <a:t>PrP</a:t>
            </a:r>
            <a:r>
              <a:rPr lang="en-GB" baseline="30000" dirty="0" err="1" smtClean="0"/>
              <a:t>SC</a:t>
            </a:r>
            <a:r>
              <a:rPr lang="en-GB" dirty="0" smtClean="0"/>
              <a:t> is unable to be broken down by proteases  and is insoluble</a:t>
            </a:r>
          </a:p>
          <a:p>
            <a:pPr marL="447675" indent="-361950">
              <a:buFont typeface="Arial" panose="020B0604020202020204" pitchFamily="34" charset="0"/>
              <a:buChar char="•"/>
            </a:pPr>
            <a:r>
              <a:rPr lang="en-GB" dirty="0" smtClean="0"/>
              <a:t>Activation of the </a:t>
            </a:r>
            <a:r>
              <a:rPr lang="en-GB" dirty="0" err="1" smtClean="0"/>
              <a:t>lymphoreticular</a:t>
            </a:r>
            <a:r>
              <a:rPr lang="en-GB" dirty="0" smtClean="0"/>
              <a:t> system (LRS) is observed in humans </a:t>
            </a:r>
          </a:p>
          <a:p>
            <a:pPr marL="796925" lvl="1" indent="-361950">
              <a:buFont typeface="Arial" panose="020B0604020202020204" pitchFamily="34" charset="0"/>
              <a:buChar char="•"/>
            </a:pPr>
            <a:r>
              <a:rPr lang="en-GB" b="1" dirty="0" smtClean="0">
                <a:solidFill>
                  <a:srgbClr val="FF0000"/>
                </a:solidFill>
              </a:rPr>
              <a:t>Build-up of </a:t>
            </a:r>
            <a:r>
              <a:rPr lang="en-GB" b="1" dirty="0" err="1" smtClean="0">
                <a:solidFill>
                  <a:srgbClr val="FF0000"/>
                </a:solidFill>
              </a:rPr>
              <a:t>PrP</a:t>
            </a:r>
            <a:r>
              <a:rPr lang="en-GB" b="1" baseline="30000" dirty="0" err="1" smtClean="0">
                <a:solidFill>
                  <a:srgbClr val="FF0000"/>
                </a:solidFill>
              </a:rPr>
              <a:t>SC</a:t>
            </a:r>
            <a:r>
              <a:rPr lang="en-GB" b="1" dirty="0" smtClean="0">
                <a:solidFill>
                  <a:srgbClr val="FF0000"/>
                </a:solidFill>
              </a:rPr>
              <a:t> is observed in the spleen before any CNS involvement is found in variant CJD</a:t>
            </a:r>
          </a:p>
          <a:p>
            <a:pPr marL="796925" lvl="1" indent="-361950">
              <a:buFont typeface="Arial" panose="020B0604020202020204" pitchFamily="34" charset="0"/>
              <a:buChar char="•"/>
            </a:pPr>
            <a:r>
              <a:rPr lang="en-GB" dirty="0" smtClean="0"/>
              <a:t>However build up is not observed in sporadic CJD</a:t>
            </a:r>
          </a:p>
          <a:p>
            <a:pPr marL="447675" indent="-361950">
              <a:buFont typeface="Arial" panose="020B0604020202020204" pitchFamily="34" charset="0"/>
              <a:buChar char="•"/>
            </a:pPr>
            <a:r>
              <a:rPr lang="en-GB" dirty="0" smtClean="0"/>
              <a:t>Presence of </a:t>
            </a:r>
            <a:r>
              <a:rPr lang="en-GB" dirty="0" err="1" smtClean="0"/>
              <a:t>PrP</a:t>
            </a:r>
            <a:r>
              <a:rPr lang="en-GB" baseline="30000" dirty="0" err="1" smtClean="0"/>
              <a:t>SC</a:t>
            </a:r>
            <a:r>
              <a:rPr lang="en-GB" dirty="0" smtClean="0"/>
              <a:t> in neurons leads to activation of the glial cells</a:t>
            </a:r>
          </a:p>
          <a:p>
            <a:pPr marL="447675" indent="-361950">
              <a:buFont typeface="Arial" panose="020B0604020202020204" pitchFamily="34" charset="0"/>
              <a:buChar char="•"/>
            </a:pPr>
            <a:endParaRPr lang="en-GB" dirty="0"/>
          </a:p>
        </p:txBody>
      </p:sp>
      <p:sp>
        <p:nvSpPr>
          <p:cNvPr id="4" name="Rectangle 3"/>
          <p:cNvSpPr/>
          <p:nvPr/>
        </p:nvSpPr>
        <p:spPr>
          <a:xfrm>
            <a:off x="10469512" y="1483773"/>
            <a:ext cx="692818" cy="276999"/>
          </a:xfrm>
          <a:prstGeom prst="rect">
            <a:avLst/>
          </a:prstGeom>
        </p:spPr>
        <p:txBody>
          <a:bodyPr wrap="none">
            <a:spAutoFit/>
          </a:bodyPr>
          <a:lstStyle/>
          <a:p>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2,3,8,10</a:t>
            </a:r>
          </a:p>
        </p:txBody>
      </p:sp>
    </p:spTree>
    <p:extLst>
      <p:ext uri="{BB962C8B-B14F-4D97-AF65-F5344CB8AC3E}">
        <p14:creationId xmlns:p14="http://schemas.microsoft.com/office/powerpoint/2010/main" val="24182652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Codon 129 Polymorphism and CJD</a:t>
            </a:r>
            <a:endParaRPr lang="en-GB" dirty="0"/>
          </a:p>
        </p:txBody>
      </p:sp>
      <p:pic>
        <p:nvPicPr>
          <p:cNvPr id="4" name="Content Placeholder 3" descr="Screen Clipping"/>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a:stretch/>
        </p:blipFill>
        <p:spPr>
          <a:xfrm>
            <a:off x="5741343" y="1815660"/>
            <a:ext cx="6159507" cy="4407720"/>
          </a:xfrm>
          <a:ln>
            <a:solidFill>
              <a:schemeClr val="tx1"/>
            </a:solidFill>
          </a:ln>
        </p:spPr>
      </p:pic>
      <p:sp>
        <p:nvSpPr>
          <p:cNvPr id="6" name="Content Placeholder 5"/>
          <p:cNvSpPr>
            <a:spLocks noGrp="1"/>
          </p:cNvSpPr>
          <p:nvPr>
            <p:ph sz="half" idx="2"/>
          </p:nvPr>
        </p:nvSpPr>
        <p:spPr>
          <a:xfrm>
            <a:off x="977179" y="1818439"/>
            <a:ext cx="4604755" cy="4514121"/>
          </a:xfrm>
        </p:spPr>
        <p:txBody>
          <a:bodyPr>
            <a:normAutofit fontScale="92500" lnSpcReduction="10000"/>
          </a:bodyPr>
          <a:lstStyle/>
          <a:p>
            <a:r>
              <a:rPr lang="en-GB" dirty="0" smtClean="0"/>
              <a:t>Rates of </a:t>
            </a:r>
            <a:r>
              <a:rPr lang="en-GB" dirty="0" err="1" smtClean="0"/>
              <a:t>sCJD</a:t>
            </a:r>
            <a:r>
              <a:rPr lang="en-GB" dirty="0" smtClean="0"/>
              <a:t> in people with one of the variances of codon 129 have been shown to be higher than those observed in patients without the variance</a:t>
            </a:r>
          </a:p>
          <a:p>
            <a:r>
              <a:rPr lang="en-GB" b="1" dirty="0" smtClean="0"/>
              <a:t>Section A </a:t>
            </a:r>
            <a:r>
              <a:rPr lang="en-GB" dirty="0" smtClean="0"/>
              <a:t>shows the mutations and prevalence in </a:t>
            </a:r>
            <a:r>
              <a:rPr lang="en-GB" dirty="0" err="1" smtClean="0"/>
              <a:t>sCJD</a:t>
            </a:r>
            <a:endParaRPr lang="en-GB" dirty="0" smtClean="0"/>
          </a:p>
          <a:p>
            <a:r>
              <a:rPr lang="en-GB" b="1" dirty="0" smtClean="0"/>
              <a:t>Section B </a:t>
            </a:r>
            <a:r>
              <a:rPr lang="en-GB" dirty="0" smtClean="0"/>
              <a:t>shows the relationship of the mutations to the forms of CJD</a:t>
            </a:r>
          </a:p>
          <a:p>
            <a:r>
              <a:rPr lang="en-GB" b="1" dirty="0" smtClean="0"/>
              <a:t>Section C </a:t>
            </a:r>
            <a:r>
              <a:rPr lang="en-GB" dirty="0" smtClean="0"/>
              <a:t>shows the variance in the N-terminal domain of abnormal Prion Protein that the mutations link to</a:t>
            </a:r>
          </a:p>
          <a:p>
            <a:r>
              <a:rPr lang="en-GB" b="1" dirty="0" smtClean="0"/>
              <a:t>Section D </a:t>
            </a:r>
            <a:r>
              <a:rPr lang="en-GB" dirty="0" smtClean="0"/>
              <a:t>shows the different proteins</a:t>
            </a:r>
          </a:p>
          <a:p>
            <a:r>
              <a:rPr lang="en-GB" b="1" dirty="0" smtClean="0"/>
              <a:t>Section E </a:t>
            </a:r>
            <a:r>
              <a:rPr lang="en-GB" dirty="0" smtClean="0"/>
              <a:t>shows the phenotype of each of the strains of </a:t>
            </a:r>
            <a:r>
              <a:rPr lang="en-GB" dirty="0" err="1" smtClean="0"/>
              <a:t>sCJD</a:t>
            </a:r>
            <a:endParaRPr lang="en-GB" dirty="0"/>
          </a:p>
        </p:txBody>
      </p:sp>
      <p:sp>
        <p:nvSpPr>
          <p:cNvPr id="7" name="TextBox 6"/>
          <p:cNvSpPr txBox="1"/>
          <p:nvPr/>
        </p:nvSpPr>
        <p:spPr>
          <a:xfrm>
            <a:off x="10358651" y="5927175"/>
            <a:ext cx="1473959" cy="307777"/>
          </a:xfrm>
          <a:prstGeom prst="rect">
            <a:avLst/>
          </a:prstGeom>
          <a:noFill/>
        </p:spPr>
        <p:txBody>
          <a:bodyPr wrap="square" rtlCol="0">
            <a:spAutoFit/>
          </a:bodyPr>
          <a:lstStyle/>
          <a:p>
            <a:r>
              <a:rPr lang="en-GB" sz="1400" dirty="0" err="1" smtClean="0">
                <a:latin typeface="Times New Roman" panose="02020603050405020304" pitchFamily="18" charset="0"/>
                <a:cs typeface="Times New Roman" panose="02020603050405020304" pitchFamily="18" charset="0"/>
              </a:rPr>
              <a:t>Puoti</a:t>
            </a:r>
            <a:r>
              <a:rPr lang="en-GB" sz="1400" dirty="0" smtClean="0">
                <a:latin typeface="Times New Roman" panose="02020603050405020304" pitchFamily="18" charset="0"/>
                <a:cs typeface="Times New Roman" panose="02020603050405020304" pitchFamily="18" charset="0"/>
              </a:rPr>
              <a:t> et al (2012)</a:t>
            </a:r>
            <a:endParaRPr lang="en-GB" sz="1400" dirty="0">
              <a:latin typeface="Times New Roman" panose="02020603050405020304" pitchFamily="18" charset="0"/>
              <a:cs typeface="Times New Roman" panose="02020603050405020304" pitchFamily="18" charset="0"/>
            </a:endParaRPr>
          </a:p>
        </p:txBody>
      </p:sp>
      <p:sp>
        <p:nvSpPr>
          <p:cNvPr id="8" name="Rectangle 7"/>
          <p:cNvSpPr/>
          <p:nvPr/>
        </p:nvSpPr>
        <p:spPr>
          <a:xfrm>
            <a:off x="10843674" y="1483772"/>
            <a:ext cx="261610" cy="276999"/>
          </a:xfrm>
          <a:prstGeom prst="rect">
            <a:avLst/>
          </a:prstGeom>
        </p:spPr>
        <p:txBody>
          <a:bodyPr wrap="none">
            <a:spAutoFit/>
          </a:bodyPr>
          <a:lstStyle/>
          <a:p>
            <a:r>
              <a:rPr lang="en-GB" sz="1200" dirty="0" smtClean="0">
                <a:solidFill>
                  <a:schemeClr val="tx1">
                    <a:lumMod val="75000"/>
                    <a:lumOff val="25000"/>
                  </a:schemeClr>
                </a:solidFill>
                <a:latin typeface="Times New Roman" panose="02020603050405020304" pitchFamily="18" charset="0"/>
                <a:cs typeface="Times New Roman" panose="02020603050405020304" pitchFamily="18" charset="0"/>
              </a:rPr>
              <a:t>8</a:t>
            </a:r>
            <a:endParaRPr lang="en-GB" sz="12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7410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Epidemiology</a:t>
            </a:r>
            <a:endParaRPr lang="en-GB" dirty="0"/>
          </a:p>
        </p:txBody>
      </p:sp>
      <p:sp>
        <p:nvSpPr>
          <p:cNvPr id="3" name="Content Placeholder 2"/>
          <p:cNvSpPr>
            <a:spLocks noGrp="1"/>
          </p:cNvSpPr>
          <p:nvPr>
            <p:ph idx="1"/>
          </p:nvPr>
        </p:nvSpPr>
        <p:spPr/>
        <p:txBody>
          <a:bodyPr/>
          <a:lstStyle/>
          <a:p>
            <a:pPr marL="450850" indent="-360363">
              <a:buFont typeface="Arial" panose="020B0604020202020204" pitchFamily="34" charset="0"/>
              <a:buChar char="•"/>
            </a:pPr>
            <a:r>
              <a:rPr lang="en-GB" b="1" dirty="0" smtClean="0">
                <a:solidFill>
                  <a:srgbClr val="FF0000"/>
                </a:solidFill>
              </a:rPr>
              <a:t>Prion Diseases are rare </a:t>
            </a:r>
          </a:p>
          <a:p>
            <a:pPr marL="450850" indent="-360363">
              <a:buFont typeface="Arial" panose="020B0604020202020204" pitchFamily="34" charset="0"/>
              <a:buChar char="•"/>
            </a:pPr>
            <a:r>
              <a:rPr lang="en-GB" dirty="0" smtClean="0"/>
              <a:t>Difficult to estimate the prevalence because of the challenges in diagnosing the conditions</a:t>
            </a:r>
          </a:p>
          <a:p>
            <a:pPr marL="450850" indent="-360363">
              <a:buFont typeface="Arial" panose="020B0604020202020204" pitchFamily="34" charset="0"/>
              <a:buChar char="•"/>
            </a:pPr>
            <a:r>
              <a:rPr lang="en-GB" dirty="0" smtClean="0"/>
              <a:t>Estimates of their prevalence vary between the conditions</a:t>
            </a:r>
          </a:p>
          <a:p>
            <a:pPr marL="450850" indent="-360363">
              <a:buFont typeface="Arial" panose="020B0604020202020204" pitchFamily="34" charset="0"/>
              <a:buChar char="•"/>
            </a:pPr>
            <a:r>
              <a:rPr lang="en-GB" dirty="0" smtClean="0"/>
              <a:t>The range goes from </a:t>
            </a:r>
            <a:r>
              <a:rPr lang="en-GB" b="1" dirty="0" smtClean="0">
                <a:solidFill>
                  <a:srgbClr val="FF0000"/>
                </a:solidFill>
              </a:rPr>
              <a:t>1 in a million per year to 1 in 100 million per year</a:t>
            </a:r>
          </a:p>
          <a:p>
            <a:pPr marL="630238" lvl="1" indent="-360363">
              <a:buFont typeface="Arial" panose="020B0604020202020204" pitchFamily="34" charset="0"/>
              <a:buChar char="•"/>
            </a:pPr>
            <a:r>
              <a:rPr lang="en-GB" dirty="0" smtClean="0"/>
              <a:t>The average annual prevalence is estimated to be between 1 and 2 cases per million</a:t>
            </a:r>
          </a:p>
          <a:p>
            <a:pPr marL="450850" indent="-360363">
              <a:buFont typeface="Arial" panose="020B0604020202020204" pitchFamily="34" charset="0"/>
              <a:buChar char="•"/>
            </a:pPr>
            <a:r>
              <a:rPr lang="en-GB" dirty="0" smtClean="0"/>
              <a:t>Animal conditions are more prevalent and there have been large outbreaks</a:t>
            </a:r>
          </a:p>
          <a:p>
            <a:pPr marL="743458" lvl="1" indent="-360363">
              <a:buFont typeface="Arial" panose="020B0604020202020204" pitchFamily="34" charset="0"/>
              <a:buChar char="•"/>
            </a:pPr>
            <a:r>
              <a:rPr lang="en-GB" dirty="0" smtClean="0"/>
              <a:t>Most famous of these is the BSE epidemic in the UK (peak years from 1981-1996)</a:t>
            </a:r>
          </a:p>
          <a:p>
            <a:pPr marL="450850" indent="-360363">
              <a:buFont typeface="Arial" panose="020B0604020202020204" pitchFamily="34" charset="0"/>
              <a:buChar char="•"/>
            </a:pPr>
            <a:r>
              <a:rPr lang="en-GB" dirty="0" smtClean="0"/>
              <a:t>Estimation of the prevalence of conditions affecting wild animals is understandably difficult</a:t>
            </a:r>
            <a:endParaRPr lang="en-GB" dirty="0"/>
          </a:p>
        </p:txBody>
      </p:sp>
      <p:sp>
        <p:nvSpPr>
          <p:cNvPr id="4" name="Rectangle 3"/>
          <p:cNvSpPr/>
          <p:nvPr/>
        </p:nvSpPr>
        <p:spPr>
          <a:xfrm>
            <a:off x="10237837" y="1479941"/>
            <a:ext cx="954107" cy="276999"/>
          </a:xfrm>
          <a:prstGeom prst="rect">
            <a:avLst/>
          </a:prstGeom>
        </p:spPr>
        <p:txBody>
          <a:bodyPr wrap="none">
            <a:spAutoFit/>
          </a:bodyPr>
          <a:lstStyle/>
          <a:p>
            <a:r>
              <a:rPr lang="en-GB" sz="1200" dirty="0">
                <a:latin typeface="Times New Roman" panose="02020603050405020304" pitchFamily="18" charset="0"/>
                <a:cs typeface="Times New Roman" panose="02020603050405020304" pitchFamily="18" charset="0"/>
              </a:rPr>
              <a:t>1,2,13,14,15</a:t>
            </a:r>
          </a:p>
        </p:txBody>
      </p:sp>
    </p:spTree>
    <p:extLst>
      <p:ext uri="{BB962C8B-B14F-4D97-AF65-F5344CB8AC3E}">
        <p14:creationId xmlns:p14="http://schemas.microsoft.com/office/powerpoint/2010/main" val="12272855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Overview Quiz</a:t>
            </a:r>
            <a:endParaRPr lang="en-GB" dirty="0"/>
          </a:p>
        </p:txBody>
      </p:sp>
      <p:sp>
        <p:nvSpPr>
          <p:cNvPr id="4" name="Text Placeholder 3"/>
          <p:cNvSpPr>
            <a:spLocks noGrp="1"/>
          </p:cNvSpPr>
          <p:nvPr>
            <p:ph type="body" idx="1"/>
          </p:nvPr>
        </p:nvSpPr>
        <p:spPr/>
        <p:txBody>
          <a:bodyPr/>
          <a:lstStyle/>
          <a:p>
            <a:endParaRPr lang="en-GB"/>
          </a:p>
        </p:txBody>
      </p:sp>
    </p:spTree>
    <p:extLst>
      <p:ext uri="{BB962C8B-B14F-4D97-AF65-F5344CB8AC3E}">
        <p14:creationId xmlns:p14="http://schemas.microsoft.com/office/powerpoint/2010/main" val="24377809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a:t>
            </a:r>
            <a:endParaRPr lang="en-GB" dirty="0"/>
          </a:p>
        </p:txBody>
      </p:sp>
      <p:sp>
        <p:nvSpPr>
          <p:cNvPr id="3" name="Content Placeholder 2"/>
          <p:cNvSpPr>
            <a:spLocks noGrp="1"/>
          </p:cNvSpPr>
          <p:nvPr>
            <p:ph idx="1"/>
          </p:nvPr>
        </p:nvSpPr>
        <p:spPr>
          <a:xfrm>
            <a:off x="1040130" y="1845734"/>
            <a:ext cx="10058400" cy="4023360"/>
          </a:xfrm>
        </p:spPr>
        <p:txBody>
          <a:bodyPr/>
          <a:lstStyle/>
          <a:p>
            <a:pPr marL="447675" indent="-361950">
              <a:buFont typeface="Arial" panose="020B0604020202020204" pitchFamily="34" charset="0"/>
              <a:buChar char="•"/>
            </a:pPr>
            <a:r>
              <a:rPr lang="en-GB" dirty="0" smtClean="0"/>
              <a:t>Prion disease are able to replicate in a host despite the fact they do not have any replicative material?</a:t>
            </a:r>
            <a:endParaRPr lang="en-GB" dirty="0"/>
          </a:p>
        </p:txBody>
      </p:sp>
      <p:sp>
        <p:nvSpPr>
          <p:cNvPr id="4" name="Rectangle 3">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5" name="Rectangle 4">
            <a:hlinkClick r:id="rId3"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6" name="Rectangle 5">
            <a:hlinkClick r:id="rId3"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25514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2</a:t>
            </a:r>
            <a:endParaRPr lang="en-GB" dirty="0"/>
          </a:p>
        </p:txBody>
      </p:sp>
      <p:sp>
        <p:nvSpPr>
          <p:cNvPr id="3" name="Content Placeholder 2"/>
          <p:cNvSpPr>
            <a:spLocks noGrp="1"/>
          </p:cNvSpPr>
          <p:nvPr>
            <p:ph idx="1"/>
          </p:nvPr>
        </p:nvSpPr>
        <p:spPr/>
        <p:txBody>
          <a:bodyPr/>
          <a:lstStyle/>
          <a:p>
            <a:r>
              <a:rPr lang="en-GB" dirty="0" smtClean="0"/>
              <a:t>Prion diseases are one of the few diseases that are known that are able to be transmitted from animals to humans and cause infection without the need for a vector?</a:t>
            </a:r>
            <a:endParaRPr lang="en-GB" dirty="0"/>
          </a:p>
        </p:txBody>
      </p:sp>
      <p:sp>
        <p:nvSpPr>
          <p:cNvPr id="6" name="Rectangle 5">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7" name="Rectangle 6">
            <a:hlinkClick r:id="rId3"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8" name="Rectangle 7">
            <a:hlinkClick r:id="rId3"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14924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3</a:t>
            </a:r>
            <a:endParaRPr lang="en-GB" dirty="0"/>
          </a:p>
        </p:txBody>
      </p:sp>
      <p:sp>
        <p:nvSpPr>
          <p:cNvPr id="3" name="Content Placeholder 2"/>
          <p:cNvSpPr>
            <a:spLocks noGrp="1"/>
          </p:cNvSpPr>
          <p:nvPr>
            <p:ph idx="1"/>
          </p:nvPr>
        </p:nvSpPr>
        <p:spPr/>
        <p:txBody>
          <a:bodyPr/>
          <a:lstStyle/>
          <a:p>
            <a:r>
              <a:rPr lang="en-GB" dirty="0" smtClean="0"/>
              <a:t>The progressive neurological nature of the disorders is due to the build up of toxic levels of the abnormal protein in neurons which leads to apoptosis and the degeneration of the affected neurons?</a:t>
            </a:r>
            <a:endParaRPr lang="en-GB" dirty="0"/>
          </a:p>
        </p:txBody>
      </p:sp>
      <p:sp>
        <p:nvSpPr>
          <p:cNvPr id="4" name="Rectangle 3">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5" name="Rectangle 4">
            <a:hlinkClick r:id="rId3"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6" name="Rectangle 5">
            <a:hlinkClick r:id="rId3"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46365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4</a:t>
            </a:r>
            <a:endParaRPr lang="en-GB" dirty="0"/>
          </a:p>
        </p:txBody>
      </p:sp>
      <p:sp>
        <p:nvSpPr>
          <p:cNvPr id="3" name="Content Placeholder 2"/>
          <p:cNvSpPr>
            <a:spLocks noGrp="1"/>
          </p:cNvSpPr>
          <p:nvPr>
            <p:ph idx="1"/>
          </p:nvPr>
        </p:nvSpPr>
        <p:spPr/>
        <p:txBody>
          <a:bodyPr/>
          <a:lstStyle/>
          <a:p>
            <a:r>
              <a:rPr lang="en-GB" dirty="0" smtClean="0"/>
              <a:t>The immune system is thought to play an important role in the disease causing process of prion diseases, particularly in the effects of inflammation on the tissues surrounding affect neurons.</a:t>
            </a:r>
            <a:endParaRPr lang="en-GB" dirty="0"/>
          </a:p>
        </p:txBody>
      </p:sp>
      <p:sp>
        <p:nvSpPr>
          <p:cNvPr id="4" name="Rectangle 3">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5" name="Rectangle 4">
            <a:hlinkClick r:id="rId2"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6" name="Rectangle 5">
            <a:hlinkClick r:id="rId3"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47477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5</a:t>
            </a:r>
            <a:endParaRPr lang="en-GB" dirty="0"/>
          </a:p>
        </p:txBody>
      </p:sp>
      <p:sp>
        <p:nvSpPr>
          <p:cNvPr id="3" name="Content Placeholder 2"/>
          <p:cNvSpPr>
            <a:spLocks noGrp="1"/>
          </p:cNvSpPr>
          <p:nvPr>
            <p:ph idx="1"/>
          </p:nvPr>
        </p:nvSpPr>
        <p:spPr/>
        <p:txBody>
          <a:bodyPr/>
          <a:lstStyle/>
          <a:p>
            <a:r>
              <a:rPr lang="en-GB" dirty="0" smtClean="0"/>
              <a:t>The normal prion protein has a different structure in different species despite the fact that abnormal conformational isomers of it can cause infections in both humans and animals?</a:t>
            </a:r>
            <a:endParaRPr lang="en-GB" dirty="0"/>
          </a:p>
        </p:txBody>
      </p:sp>
      <p:sp>
        <p:nvSpPr>
          <p:cNvPr id="4" name="Rectangle 3">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5" name="Rectangle 4">
            <a:hlinkClick r:id="rId3"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6" name="Rectangle 5">
            <a:hlinkClick r:id="rId2"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50399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Creutzfeldt-Jakob Disease (CJD)</a:t>
            </a:r>
            <a:endParaRPr lang="en-GB" dirty="0"/>
          </a:p>
        </p:txBody>
      </p:sp>
      <p:sp>
        <p:nvSpPr>
          <p:cNvPr id="3" name="Text Placeholder 2"/>
          <p:cNvSpPr>
            <a:spLocks noGrp="1"/>
          </p:cNvSpPr>
          <p:nvPr>
            <p:ph type="body" idx="1"/>
          </p:nvPr>
        </p:nvSpPr>
        <p:spPr/>
        <p:txBody>
          <a:bodyPr/>
          <a:lstStyle/>
          <a:p>
            <a:r>
              <a:rPr lang="en-GB" dirty="0" smtClean="0">
                <a:latin typeface="Times New Roman" panose="02020603050405020304" pitchFamily="18" charset="0"/>
              </a:rPr>
              <a:t>Most widely known prion disease of humans</a:t>
            </a:r>
            <a:endParaRPr lang="en-GB" dirty="0">
              <a:latin typeface="Times New Roman" panose="02020603050405020304" pitchFamily="18" charset="0"/>
            </a:endParaRPr>
          </a:p>
        </p:txBody>
      </p:sp>
    </p:spTree>
    <p:extLst>
      <p:ext uri="{BB962C8B-B14F-4D97-AF65-F5344CB8AC3E}">
        <p14:creationId xmlns:p14="http://schemas.microsoft.com/office/powerpoint/2010/main" val="24133123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Creutzfeldt-Jakob </a:t>
            </a:r>
            <a:r>
              <a:rPr lang="en-GB" dirty="0"/>
              <a:t>Disease (CJD)</a:t>
            </a:r>
          </a:p>
        </p:txBody>
      </p:sp>
      <p:sp>
        <p:nvSpPr>
          <p:cNvPr id="3" name="Content Placeholder 2"/>
          <p:cNvSpPr>
            <a:spLocks noGrp="1"/>
          </p:cNvSpPr>
          <p:nvPr>
            <p:ph idx="1"/>
          </p:nvPr>
        </p:nvSpPr>
        <p:spPr>
          <a:xfrm>
            <a:off x="1097280" y="1845733"/>
            <a:ext cx="10904220" cy="4440767"/>
          </a:xfrm>
        </p:spPr>
        <p:txBody>
          <a:bodyPr>
            <a:normAutofit/>
          </a:bodyPr>
          <a:lstStyle/>
          <a:p>
            <a:r>
              <a:rPr lang="en-GB" dirty="0" smtClean="0"/>
              <a:t>Most well known and common prion disease affecting humans</a:t>
            </a:r>
          </a:p>
          <a:p>
            <a:r>
              <a:rPr lang="en-GB" dirty="0" smtClean="0"/>
              <a:t>Occurs worldwide and is very heterogenetic due to the nature of the mutations involved</a:t>
            </a:r>
          </a:p>
          <a:p>
            <a:r>
              <a:rPr lang="en-GB" dirty="0" smtClean="0"/>
              <a:t>Comes in multiple forms:</a:t>
            </a:r>
          </a:p>
          <a:p>
            <a:pPr marL="711200" lvl="1" indent="-354013">
              <a:buFont typeface="Arial" panose="020B0604020202020204" pitchFamily="34" charset="0"/>
              <a:buChar char="•"/>
            </a:pPr>
            <a:r>
              <a:rPr lang="en-GB" dirty="0" smtClean="0"/>
              <a:t>Sporadic </a:t>
            </a:r>
            <a:r>
              <a:rPr lang="en-GB" dirty="0" smtClean="0">
                <a:sym typeface="Wingdings" panose="05000000000000000000" pitchFamily="2" charset="2"/>
              </a:rPr>
              <a:t> ‘classic CJD’  related to developing mutations in the prion protein gene</a:t>
            </a:r>
          </a:p>
          <a:p>
            <a:pPr marL="711200" lvl="1" indent="-354013">
              <a:buFont typeface="Arial" panose="020B0604020202020204" pitchFamily="34" charset="0"/>
              <a:buChar char="•"/>
            </a:pPr>
            <a:r>
              <a:rPr lang="en-GB" dirty="0" smtClean="0">
                <a:sym typeface="Wingdings" panose="05000000000000000000" pitchFamily="2" charset="2"/>
              </a:rPr>
              <a:t>Variant  related to infection with BSE</a:t>
            </a:r>
          </a:p>
          <a:p>
            <a:pPr marL="711200" lvl="1" indent="-354013">
              <a:buFont typeface="Arial" panose="020B0604020202020204" pitchFamily="34" charset="0"/>
              <a:buChar char="•"/>
            </a:pPr>
            <a:r>
              <a:rPr lang="en-GB" dirty="0">
                <a:sym typeface="Wingdings" panose="05000000000000000000" pitchFamily="2" charset="2"/>
              </a:rPr>
              <a:t>Iatrogenic  related to infection from contaminated medical products / equipment</a:t>
            </a:r>
            <a:endParaRPr lang="en-GB" dirty="0"/>
          </a:p>
          <a:p>
            <a:pPr marL="711200" lvl="1" indent="-354013">
              <a:buFont typeface="Arial" panose="020B0604020202020204" pitchFamily="34" charset="0"/>
              <a:buChar char="•"/>
            </a:pPr>
            <a:r>
              <a:rPr lang="en-GB" dirty="0" smtClean="0">
                <a:sym typeface="Wingdings" panose="05000000000000000000" pitchFamily="2" charset="2"/>
              </a:rPr>
              <a:t>Genetic  related to inherited mutations of the prion protein gene</a:t>
            </a:r>
          </a:p>
          <a:p>
            <a:r>
              <a:rPr lang="en-GB" dirty="0" smtClean="0"/>
              <a:t>Recognised since the early 1920s although the causative mechanism wasn’t defined until the 1980s</a:t>
            </a:r>
          </a:p>
          <a:p>
            <a:r>
              <a:rPr lang="en-GB" dirty="0" smtClean="0"/>
              <a:t>Characterised by </a:t>
            </a:r>
            <a:r>
              <a:rPr lang="en-GB" b="1" dirty="0" smtClean="0">
                <a:solidFill>
                  <a:srgbClr val="FF0000"/>
                </a:solidFill>
              </a:rPr>
              <a:t>‘spongiform degeneration’ </a:t>
            </a:r>
            <a:r>
              <a:rPr lang="en-GB" dirty="0" smtClean="0"/>
              <a:t>of neural tissue caused by </a:t>
            </a:r>
            <a:r>
              <a:rPr lang="en-GB" b="1" dirty="0" smtClean="0">
                <a:solidFill>
                  <a:srgbClr val="FF0000"/>
                </a:solidFill>
              </a:rPr>
              <a:t>microscopic vacuolisation</a:t>
            </a:r>
          </a:p>
          <a:p>
            <a:r>
              <a:rPr lang="en-GB" b="1" dirty="0" smtClean="0">
                <a:solidFill>
                  <a:srgbClr val="FF0000"/>
                </a:solidFill>
              </a:rPr>
              <a:t>Usually present with rapidly progressing dementia, behavioural abnormalities and myoclonus</a:t>
            </a:r>
          </a:p>
          <a:p>
            <a:r>
              <a:rPr lang="en-GB" b="1" dirty="0" smtClean="0">
                <a:solidFill>
                  <a:srgbClr val="FF0000"/>
                </a:solidFill>
              </a:rPr>
              <a:t>Always fatal </a:t>
            </a:r>
            <a:r>
              <a:rPr lang="en-GB" b="1" dirty="0" smtClean="0">
                <a:solidFill>
                  <a:srgbClr val="FF0000"/>
                </a:solidFill>
                <a:sym typeface="Wingdings" panose="05000000000000000000" pitchFamily="2" charset="2"/>
              </a:rPr>
              <a:t> usually within 1 year of the disease manifesting itself</a:t>
            </a:r>
            <a:endParaRPr lang="en-GB" b="1" dirty="0">
              <a:solidFill>
                <a:srgbClr val="FF0000"/>
              </a:solidFill>
            </a:endParaRPr>
          </a:p>
        </p:txBody>
      </p:sp>
      <p:sp>
        <p:nvSpPr>
          <p:cNvPr id="4" name="Rectangle 3"/>
          <p:cNvSpPr/>
          <p:nvPr/>
        </p:nvSpPr>
        <p:spPr>
          <a:xfrm>
            <a:off x="10224186" y="1497420"/>
            <a:ext cx="966931" cy="276999"/>
          </a:xfrm>
          <a:prstGeom prst="rect">
            <a:avLst/>
          </a:prstGeom>
        </p:spPr>
        <p:txBody>
          <a:bodyPr wrap="none">
            <a:spAutoFit/>
          </a:bodyPr>
          <a:lstStyle/>
          <a:p>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1,2,13,14,15</a:t>
            </a:r>
          </a:p>
        </p:txBody>
      </p:sp>
    </p:spTree>
    <p:extLst>
      <p:ext uri="{BB962C8B-B14F-4D97-AF65-F5344CB8AC3E}">
        <p14:creationId xmlns:p14="http://schemas.microsoft.com/office/powerpoint/2010/main" val="13166504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Spongiform Degeneration</a:t>
            </a:r>
            <a:endParaRPr lang="en-GB" dirty="0"/>
          </a:p>
        </p:txBody>
      </p:sp>
      <p:sp>
        <p:nvSpPr>
          <p:cNvPr id="3" name="Content Placeholder 2"/>
          <p:cNvSpPr>
            <a:spLocks noGrp="1"/>
          </p:cNvSpPr>
          <p:nvPr>
            <p:ph idx="1"/>
          </p:nvPr>
        </p:nvSpPr>
        <p:spPr>
          <a:xfrm>
            <a:off x="1071348" y="1835621"/>
            <a:ext cx="10133463" cy="4023360"/>
          </a:xfrm>
        </p:spPr>
        <p:txBody>
          <a:bodyPr/>
          <a:lstStyle/>
          <a:p>
            <a:r>
              <a:rPr lang="en-GB" dirty="0" smtClean="0"/>
              <a:t>Spongiform changes observed in a CJD patients brain</a:t>
            </a:r>
            <a:endParaRPr lang="en-GB" dirty="0"/>
          </a:p>
        </p:txBody>
      </p:sp>
      <p:grpSp>
        <p:nvGrpSpPr>
          <p:cNvPr id="5" name="Group 4"/>
          <p:cNvGrpSpPr/>
          <p:nvPr/>
        </p:nvGrpSpPr>
        <p:grpSpPr>
          <a:xfrm>
            <a:off x="2308016" y="2306728"/>
            <a:ext cx="6986110" cy="3814995"/>
            <a:chOff x="2308016" y="2306728"/>
            <a:chExt cx="6986110" cy="3814995"/>
          </a:xfrm>
        </p:grpSpPr>
        <p:pic>
          <p:nvPicPr>
            <p:cNvPr id="4099"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308016" y="2306728"/>
              <a:ext cx="6986110" cy="3507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782938" y="5813946"/>
              <a:ext cx="2511188" cy="307777"/>
            </a:xfrm>
            <a:prstGeom prst="rect">
              <a:avLst/>
            </a:prstGeom>
            <a:noFill/>
          </p:spPr>
          <p:txBody>
            <a:bodyPr wrap="square" rtlCol="0">
              <a:spAutoFit/>
            </a:bodyPr>
            <a:lstStyle/>
            <a:p>
              <a:pPr algn="r"/>
              <a:r>
                <a:rPr lang="en-GB" sz="1400" dirty="0" err="1" smtClean="0">
                  <a:latin typeface="Times New Roman" panose="02020603050405020304" pitchFamily="18" charset="0"/>
                  <a:cs typeface="Times New Roman" panose="02020603050405020304" pitchFamily="18" charset="0"/>
                </a:rPr>
                <a:t>Agamanolis</a:t>
              </a:r>
              <a:r>
                <a:rPr lang="en-GB" sz="1400" dirty="0" smtClean="0">
                  <a:latin typeface="Times New Roman" panose="02020603050405020304" pitchFamily="18" charset="0"/>
                  <a:cs typeface="Times New Roman" panose="02020603050405020304" pitchFamily="18" charset="0"/>
                </a:rPr>
                <a:t>, D.P (2009)</a:t>
              </a:r>
              <a:endParaRPr lang="en-GB" sz="14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3698009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286603"/>
            <a:ext cx="10572750" cy="1450757"/>
          </a:xfrm>
        </p:spPr>
        <p:txBody>
          <a:bodyPr/>
          <a:lstStyle/>
          <a:p>
            <a:r>
              <a:rPr lang="en-GB" dirty="0" smtClean="0"/>
              <a:t>Sporadic Creutzfeldt-Jakob Disease (</a:t>
            </a:r>
            <a:r>
              <a:rPr lang="en-GB" dirty="0" err="1" smtClean="0"/>
              <a:t>sCJD</a:t>
            </a:r>
            <a:r>
              <a:rPr lang="en-GB" dirty="0" smtClean="0"/>
              <a:t>)</a:t>
            </a:r>
            <a:endParaRPr lang="en-GB" dirty="0"/>
          </a:p>
        </p:txBody>
      </p:sp>
      <p:sp>
        <p:nvSpPr>
          <p:cNvPr id="3" name="Content Placeholder 2"/>
          <p:cNvSpPr>
            <a:spLocks noGrp="1"/>
          </p:cNvSpPr>
          <p:nvPr>
            <p:ph idx="1"/>
          </p:nvPr>
        </p:nvSpPr>
        <p:spPr>
          <a:xfrm>
            <a:off x="1124575" y="1859380"/>
            <a:ext cx="10284953" cy="4623306"/>
          </a:xfrm>
        </p:spPr>
        <p:txBody>
          <a:bodyPr>
            <a:noAutofit/>
          </a:bodyPr>
          <a:lstStyle/>
          <a:p>
            <a:r>
              <a:rPr lang="en-GB" sz="1800" b="1" dirty="0" smtClean="0">
                <a:solidFill>
                  <a:srgbClr val="FF0000"/>
                </a:solidFill>
              </a:rPr>
              <a:t>Not related to infection by BSE</a:t>
            </a:r>
          </a:p>
          <a:p>
            <a:r>
              <a:rPr lang="en-GB" sz="1800" dirty="0" smtClean="0"/>
              <a:t>Most common type </a:t>
            </a:r>
            <a:r>
              <a:rPr lang="en-GB" sz="1800" dirty="0" smtClean="0">
                <a:sym typeface="Wingdings" panose="05000000000000000000" pitchFamily="2" charset="2"/>
              </a:rPr>
              <a:t> c</a:t>
            </a:r>
            <a:r>
              <a:rPr lang="en-GB" sz="1800" dirty="0" smtClean="0"/>
              <a:t>auses around </a:t>
            </a:r>
            <a:r>
              <a:rPr lang="en-GB" sz="1800" b="1" dirty="0" smtClean="0">
                <a:solidFill>
                  <a:srgbClr val="FF0000"/>
                </a:solidFill>
              </a:rPr>
              <a:t>80-95% of CJD observed</a:t>
            </a:r>
          </a:p>
          <a:p>
            <a:r>
              <a:rPr lang="en-GB" sz="1800" dirty="0" smtClean="0"/>
              <a:t>Exact mechanism of the conformation change from normal protein to abnormal prion protein has yet to be determined</a:t>
            </a:r>
          </a:p>
          <a:p>
            <a:r>
              <a:rPr lang="en-GB" sz="1800" dirty="0" smtClean="0"/>
              <a:t>5 subtypes </a:t>
            </a:r>
            <a:r>
              <a:rPr lang="en-GB" sz="1800" dirty="0" smtClean="0">
                <a:sym typeface="Wingdings" panose="05000000000000000000" pitchFamily="2" charset="2"/>
              </a:rPr>
              <a:t> differ in clinical presentation and pathological changes observed in the brain</a:t>
            </a:r>
          </a:p>
          <a:p>
            <a:pPr marL="539750" lvl="1" indent="-354013">
              <a:buFont typeface="Arial" panose="020B0604020202020204" pitchFamily="34" charset="0"/>
              <a:buChar char="•"/>
            </a:pPr>
            <a:r>
              <a:rPr lang="en-GB" sz="1600" dirty="0" smtClean="0">
                <a:sym typeface="Wingdings" panose="05000000000000000000" pitchFamily="2" charset="2"/>
              </a:rPr>
              <a:t>Different mutation locations on the gene encoding for normal prion protein  very heterogeneous</a:t>
            </a:r>
            <a:endParaRPr lang="en-GB" sz="1600" dirty="0" smtClean="0"/>
          </a:p>
          <a:p>
            <a:r>
              <a:rPr lang="en-GB" sz="1800" dirty="0" smtClean="0"/>
              <a:t>Risk of occurrence increases with age with the </a:t>
            </a:r>
            <a:r>
              <a:rPr lang="en-GB" sz="1800" b="1" dirty="0" smtClean="0">
                <a:solidFill>
                  <a:srgbClr val="FF0000"/>
                </a:solidFill>
              </a:rPr>
              <a:t>median age of death around 68 years</a:t>
            </a:r>
          </a:p>
          <a:p>
            <a:pPr marL="539750" lvl="1" indent="-354013">
              <a:buFont typeface="Arial" panose="020B0604020202020204" pitchFamily="34" charset="0"/>
              <a:buChar char="•"/>
            </a:pPr>
            <a:r>
              <a:rPr lang="en-GB" sz="1600" dirty="0" smtClean="0"/>
              <a:t>Average age of presentation is around 60-65 years with average survival between 4 and 5 months after onset</a:t>
            </a:r>
          </a:p>
          <a:p>
            <a:r>
              <a:rPr lang="en-GB" sz="1800" dirty="0" smtClean="0"/>
              <a:t>Characterised by spongiform changes and neuronal loss in the 3</a:t>
            </a:r>
            <a:r>
              <a:rPr lang="en-GB" sz="1800" baseline="30000" dirty="0" smtClean="0"/>
              <a:t>rd</a:t>
            </a:r>
            <a:r>
              <a:rPr lang="en-GB" sz="1800" dirty="0" smtClean="0"/>
              <a:t> and 4</a:t>
            </a:r>
            <a:r>
              <a:rPr lang="en-GB" sz="1800" baseline="30000" dirty="0" smtClean="0"/>
              <a:t>th</a:t>
            </a:r>
            <a:r>
              <a:rPr lang="en-GB" sz="1800" dirty="0" smtClean="0"/>
              <a:t> cortical layers</a:t>
            </a:r>
          </a:p>
          <a:p>
            <a:pPr marL="627063" lvl="1" indent="-354013">
              <a:buFont typeface="Arial" panose="020B0604020202020204" pitchFamily="34" charset="0"/>
              <a:buChar char="•"/>
            </a:pPr>
            <a:r>
              <a:rPr lang="en-GB" sz="1600" dirty="0" smtClean="0"/>
              <a:t>No inflammation observed but there is a build up of </a:t>
            </a:r>
            <a:r>
              <a:rPr lang="en-GB" sz="1600" dirty="0" err="1" smtClean="0"/>
              <a:t>PrP</a:t>
            </a:r>
            <a:r>
              <a:rPr lang="en-GB" sz="1600" baseline="30000" dirty="0" err="1" smtClean="0"/>
              <a:t>SC</a:t>
            </a:r>
            <a:endParaRPr lang="en-GB" sz="1600" baseline="30000" dirty="0" smtClean="0"/>
          </a:p>
          <a:p>
            <a:r>
              <a:rPr lang="en-GB" sz="1800" dirty="0" smtClean="0"/>
              <a:t>The only risk factor identified other than genetics (cause genetic forms of </a:t>
            </a:r>
            <a:r>
              <a:rPr lang="en-GB" sz="1800" dirty="0" err="1" smtClean="0"/>
              <a:t>sCJD</a:t>
            </a:r>
            <a:r>
              <a:rPr lang="en-GB" sz="1800" dirty="0" smtClean="0"/>
              <a:t>)</a:t>
            </a:r>
          </a:p>
          <a:p>
            <a:pPr marL="627063" lvl="1" indent="-354013">
              <a:buFont typeface="Arial" panose="020B0604020202020204" pitchFamily="34" charset="0"/>
              <a:buChar char="•"/>
            </a:pPr>
            <a:r>
              <a:rPr lang="en-GB" sz="1600" b="1" dirty="0">
                <a:solidFill>
                  <a:srgbClr val="FF0000"/>
                </a:solidFill>
              </a:rPr>
              <a:t>Mutation leading to homozygous methionine (MM) or valine at codon 129 in normal prion </a:t>
            </a:r>
            <a:r>
              <a:rPr lang="en-GB" sz="1600" b="1" dirty="0" smtClean="0">
                <a:solidFill>
                  <a:srgbClr val="FF0000"/>
                </a:solidFill>
              </a:rPr>
              <a:t>protein </a:t>
            </a:r>
            <a:r>
              <a:rPr lang="en-GB" sz="1600" dirty="0" smtClean="0"/>
              <a:t>occurs in around 37% of the population</a:t>
            </a:r>
            <a:endParaRPr lang="en-GB" sz="1600" dirty="0"/>
          </a:p>
          <a:p>
            <a:pPr lvl="1"/>
            <a:endParaRPr lang="en-GB" sz="1600" dirty="0" smtClean="0"/>
          </a:p>
          <a:p>
            <a:endParaRPr lang="en-GB" sz="1800" dirty="0"/>
          </a:p>
        </p:txBody>
      </p:sp>
      <p:sp>
        <p:nvSpPr>
          <p:cNvPr id="4" name="Rectangle 3"/>
          <p:cNvSpPr/>
          <p:nvPr/>
        </p:nvSpPr>
        <p:spPr>
          <a:xfrm>
            <a:off x="10224186" y="1729436"/>
            <a:ext cx="966931" cy="276999"/>
          </a:xfrm>
          <a:prstGeom prst="rect">
            <a:avLst/>
          </a:prstGeom>
        </p:spPr>
        <p:txBody>
          <a:bodyPr wrap="none">
            <a:spAutoFit/>
          </a:bodyPr>
          <a:lstStyle/>
          <a:p>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1,2,13,14,15</a:t>
            </a:r>
          </a:p>
        </p:txBody>
      </p:sp>
    </p:spTree>
    <p:extLst>
      <p:ext uri="{BB962C8B-B14F-4D97-AF65-F5344CB8AC3E}">
        <p14:creationId xmlns:p14="http://schemas.microsoft.com/office/powerpoint/2010/main" val="18079754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Epidemiology</a:t>
            </a:r>
            <a:endParaRPr lang="en-GB" dirty="0"/>
          </a:p>
        </p:txBody>
      </p:sp>
      <p:sp>
        <p:nvSpPr>
          <p:cNvPr id="6" name="Content Placeholder 5"/>
          <p:cNvSpPr>
            <a:spLocks noGrp="1"/>
          </p:cNvSpPr>
          <p:nvPr>
            <p:ph idx="1"/>
          </p:nvPr>
        </p:nvSpPr>
        <p:spPr>
          <a:xfrm>
            <a:off x="1097280" y="1845734"/>
            <a:ext cx="10058400" cy="4323054"/>
          </a:xfrm>
        </p:spPr>
        <p:txBody>
          <a:bodyPr>
            <a:normAutofit fontScale="92500" lnSpcReduction="10000"/>
          </a:bodyPr>
          <a:lstStyle/>
          <a:p>
            <a:pPr marL="450850" indent="-360363">
              <a:buFont typeface="Arial" panose="020B0604020202020204" pitchFamily="34" charset="0"/>
              <a:buChar char="•"/>
            </a:pPr>
            <a:r>
              <a:rPr lang="en-GB" dirty="0" smtClean="0"/>
              <a:t>Although the most common variation of CJD </a:t>
            </a:r>
            <a:r>
              <a:rPr lang="en-GB" dirty="0" err="1" smtClean="0"/>
              <a:t>sCJD</a:t>
            </a:r>
            <a:r>
              <a:rPr lang="en-GB" dirty="0" smtClean="0"/>
              <a:t> is still relatively uncommon</a:t>
            </a:r>
          </a:p>
          <a:p>
            <a:pPr marL="450850" indent="-360363">
              <a:buFont typeface="Arial" panose="020B0604020202020204" pitchFamily="34" charset="0"/>
              <a:buChar char="•"/>
            </a:pPr>
            <a:r>
              <a:rPr lang="en-GB" dirty="0" smtClean="0"/>
              <a:t>Annual incidence rates for </a:t>
            </a:r>
            <a:r>
              <a:rPr lang="en-GB" dirty="0" err="1" smtClean="0"/>
              <a:t>sCJD</a:t>
            </a:r>
            <a:r>
              <a:rPr lang="en-GB" dirty="0" smtClean="0"/>
              <a:t> are around </a:t>
            </a:r>
            <a:r>
              <a:rPr lang="en-GB" b="1" dirty="0" smtClean="0">
                <a:solidFill>
                  <a:srgbClr val="FF0000"/>
                </a:solidFill>
              </a:rPr>
              <a:t>1 cases per million per year worldwide</a:t>
            </a:r>
          </a:p>
          <a:p>
            <a:pPr marL="631825" lvl="1" indent="-360363">
              <a:buFont typeface="Arial" panose="020B0604020202020204" pitchFamily="34" charset="0"/>
              <a:buChar char="•"/>
            </a:pPr>
            <a:r>
              <a:rPr lang="en-GB" dirty="0" smtClean="0">
                <a:solidFill>
                  <a:schemeClr val="tx1"/>
                </a:solidFill>
              </a:rPr>
              <a:t>Rates over up to 2 cases per million per year are observed in some countries</a:t>
            </a:r>
          </a:p>
          <a:p>
            <a:pPr marL="450850" indent="-360363">
              <a:buFont typeface="Arial" panose="020B0604020202020204" pitchFamily="34" charset="0"/>
              <a:buChar char="•"/>
            </a:pPr>
            <a:r>
              <a:rPr lang="en-GB" dirty="0" smtClean="0">
                <a:solidFill>
                  <a:schemeClr val="tx1"/>
                </a:solidFill>
              </a:rPr>
              <a:t>However this rate increases to around </a:t>
            </a:r>
            <a:r>
              <a:rPr lang="en-GB" b="1" dirty="0" smtClean="0">
                <a:solidFill>
                  <a:srgbClr val="FF0000"/>
                </a:solidFill>
              </a:rPr>
              <a:t>3.5 cases per million per year in over 50s</a:t>
            </a:r>
          </a:p>
          <a:p>
            <a:pPr marL="450850" indent="-360363"/>
            <a:r>
              <a:rPr lang="en-GB" dirty="0" smtClean="0">
                <a:solidFill>
                  <a:schemeClr val="tx1"/>
                </a:solidFill>
              </a:rPr>
              <a:t>There have been </a:t>
            </a:r>
            <a:r>
              <a:rPr lang="en-GB" b="1" dirty="0" smtClean="0">
                <a:solidFill>
                  <a:srgbClr val="FF0000"/>
                </a:solidFill>
              </a:rPr>
              <a:t>62 cases of </a:t>
            </a:r>
            <a:r>
              <a:rPr lang="en-GB" b="1" dirty="0" err="1" smtClean="0">
                <a:solidFill>
                  <a:srgbClr val="FF0000"/>
                </a:solidFill>
              </a:rPr>
              <a:t>sCJD</a:t>
            </a:r>
            <a:r>
              <a:rPr lang="en-GB" b="1" dirty="0" smtClean="0">
                <a:solidFill>
                  <a:srgbClr val="FF0000"/>
                </a:solidFill>
              </a:rPr>
              <a:t> confirmed in the UK </a:t>
            </a:r>
            <a:r>
              <a:rPr lang="en-GB" b="1" dirty="0">
                <a:solidFill>
                  <a:srgbClr val="FF0000"/>
                </a:solidFill>
              </a:rPr>
              <a:t>so </a:t>
            </a:r>
            <a:r>
              <a:rPr lang="en-GB" b="1" dirty="0" smtClean="0">
                <a:solidFill>
                  <a:srgbClr val="FF0000"/>
                </a:solidFill>
              </a:rPr>
              <a:t>far in 2013</a:t>
            </a:r>
          </a:p>
          <a:p>
            <a:pPr marL="450850" indent="-360363">
              <a:buFont typeface="Arial" panose="020B0604020202020204" pitchFamily="34" charset="0"/>
              <a:buChar char="•"/>
            </a:pPr>
            <a:r>
              <a:rPr lang="en-GB" dirty="0" smtClean="0">
                <a:solidFill>
                  <a:schemeClr val="tx1">
                    <a:lumMod val="85000"/>
                    <a:lumOff val="15000"/>
                  </a:schemeClr>
                </a:solidFill>
              </a:rPr>
              <a:t>Detection is difficult therefore the estimation of the prevalence rate is understandably difficult</a:t>
            </a:r>
          </a:p>
          <a:p>
            <a:pPr marL="450850" indent="-360363">
              <a:buFont typeface="Arial" panose="020B0604020202020204" pitchFamily="34" charset="0"/>
              <a:buChar char="•"/>
            </a:pPr>
            <a:r>
              <a:rPr lang="en-GB" dirty="0" smtClean="0">
                <a:solidFill>
                  <a:schemeClr val="tx1">
                    <a:lumMod val="85000"/>
                    <a:lumOff val="15000"/>
                  </a:schemeClr>
                </a:solidFill>
              </a:rPr>
              <a:t>There is a very low chance of </a:t>
            </a:r>
            <a:r>
              <a:rPr lang="en-GB" dirty="0" err="1" smtClean="0">
                <a:solidFill>
                  <a:schemeClr val="tx1">
                    <a:lumMod val="85000"/>
                    <a:lumOff val="15000"/>
                  </a:schemeClr>
                </a:solidFill>
              </a:rPr>
              <a:t>sCJD</a:t>
            </a:r>
            <a:r>
              <a:rPr lang="en-GB" dirty="0" smtClean="0">
                <a:solidFill>
                  <a:schemeClr val="tx1">
                    <a:lumMod val="85000"/>
                    <a:lumOff val="15000"/>
                  </a:schemeClr>
                </a:solidFill>
              </a:rPr>
              <a:t> being transmitted from person to person in the same way that </a:t>
            </a:r>
            <a:r>
              <a:rPr lang="en-GB" dirty="0" err="1" smtClean="0">
                <a:solidFill>
                  <a:schemeClr val="tx1">
                    <a:lumMod val="85000"/>
                    <a:lumOff val="15000"/>
                  </a:schemeClr>
                </a:solidFill>
              </a:rPr>
              <a:t>vCJD</a:t>
            </a:r>
            <a:r>
              <a:rPr lang="en-GB" dirty="0" smtClean="0">
                <a:solidFill>
                  <a:schemeClr val="tx1">
                    <a:lumMod val="85000"/>
                    <a:lumOff val="15000"/>
                  </a:schemeClr>
                </a:solidFill>
              </a:rPr>
              <a:t> is transmitted with the only evidence of transmission being observed in the use of growth hormone from the pituitary of undiagnosed deceased CJD sufferers</a:t>
            </a:r>
          </a:p>
          <a:p>
            <a:pPr marL="450850" indent="-360363">
              <a:buFont typeface="Arial" panose="020B0604020202020204" pitchFamily="34" charset="0"/>
              <a:buChar char="•"/>
            </a:pPr>
            <a:r>
              <a:rPr lang="en-GB" dirty="0" smtClean="0">
                <a:solidFill>
                  <a:schemeClr val="tx1">
                    <a:lumMod val="85000"/>
                    <a:lumOff val="15000"/>
                  </a:schemeClr>
                </a:solidFill>
              </a:rPr>
              <a:t>However the precautions should remain the same for all the forms of CJD</a:t>
            </a:r>
          </a:p>
          <a:p>
            <a:pPr marL="450850" indent="-360363">
              <a:buFont typeface="Arial" panose="020B0604020202020204" pitchFamily="34" charset="0"/>
              <a:buChar char="•"/>
            </a:pPr>
            <a:r>
              <a:rPr lang="en-GB" dirty="0" smtClean="0">
                <a:solidFill>
                  <a:schemeClr val="tx1">
                    <a:lumMod val="85000"/>
                    <a:lumOff val="15000"/>
                  </a:schemeClr>
                </a:solidFill>
              </a:rPr>
              <a:t>Some person to person transmission has been observed with the transplantation of brain tissue or hormones of affected individuals into unaffected donors</a:t>
            </a:r>
          </a:p>
          <a:p>
            <a:pPr marL="450850" indent="-360363">
              <a:buFont typeface="Arial" panose="020B0604020202020204" pitchFamily="34" charset="0"/>
              <a:buChar char="•"/>
            </a:pPr>
            <a:endParaRPr lang="en-GB" dirty="0" smtClean="0">
              <a:solidFill>
                <a:schemeClr val="tx1"/>
              </a:solidFill>
            </a:endParaRPr>
          </a:p>
          <a:p>
            <a:pPr marL="450850" indent="-360363">
              <a:buFont typeface="Arial" panose="020B0604020202020204" pitchFamily="34" charset="0"/>
              <a:buChar char="•"/>
            </a:pPr>
            <a:endParaRPr lang="en-GB" dirty="0">
              <a:solidFill>
                <a:schemeClr val="tx1"/>
              </a:solidFill>
            </a:endParaRPr>
          </a:p>
        </p:txBody>
      </p:sp>
      <p:sp>
        <p:nvSpPr>
          <p:cNvPr id="2" name="Rectangle 1"/>
          <p:cNvSpPr/>
          <p:nvPr/>
        </p:nvSpPr>
        <p:spPr>
          <a:xfrm>
            <a:off x="9996425" y="1483774"/>
            <a:ext cx="1140762" cy="276999"/>
          </a:xfrm>
          <a:prstGeom prst="rect">
            <a:avLst/>
          </a:prstGeom>
        </p:spPr>
        <p:txBody>
          <a:bodyPr wrap="none">
            <a:spAutoFit/>
          </a:bodyPr>
          <a:lstStyle/>
          <a:p>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1,2,11,13,14,15</a:t>
            </a:r>
          </a:p>
        </p:txBody>
      </p:sp>
    </p:spTree>
    <p:extLst>
      <p:ext uri="{BB962C8B-B14F-4D97-AF65-F5344CB8AC3E}">
        <p14:creationId xmlns:p14="http://schemas.microsoft.com/office/powerpoint/2010/main" val="10761046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Recognition and Diagnosis (</a:t>
            </a:r>
            <a:r>
              <a:rPr lang="en-GB" dirty="0" err="1" smtClean="0"/>
              <a:t>sCJD</a:t>
            </a:r>
            <a:r>
              <a:rPr lang="en-GB" dirty="0" smtClean="0"/>
              <a:t>)</a:t>
            </a:r>
            <a:endParaRPr lang="en-GB" dirty="0"/>
          </a:p>
        </p:txBody>
      </p:sp>
      <p:sp>
        <p:nvSpPr>
          <p:cNvPr id="4" name="Content Placeholder 3"/>
          <p:cNvSpPr>
            <a:spLocks noGrp="1"/>
          </p:cNvSpPr>
          <p:nvPr>
            <p:ph sz="half" idx="1"/>
          </p:nvPr>
        </p:nvSpPr>
        <p:spPr>
          <a:xfrm>
            <a:off x="1083632" y="1815152"/>
            <a:ext cx="4937760" cy="1282890"/>
          </a:xfrm>
        </p:spPr>
        <p:txBody>
          <a:bodyPr>
            <a:normAutofit lnSpcReduction="10000"/>
          </a:bodyPr>
          <a:lstStyle/>
          <a:p>
            <a:r>
              <a:rPr lang="en-GB" b="1" u="sng" dirty="0" smtClean="0"/>
              <a:t>Definite</a:t>
            </a:r>
          </a:p>
          <a:p>
            <a:pPr marL="85725" indent="0">
              <a:buNone/>
            </a:pPr>
            <a:endParaRPr lang="en-GB" sz="200" dirty="0" smtClean="0"/>
          </a:p>
          <a:p>
            <a:pPr marL="358775" indent="0">
              <a:buNone/>
            </a:pPr>
            <a:r>
              <a:rPr lang="en-GB" b="1" dirty="0" smtClean="0">
                <a:solidFill>
                  <a:srgbClr val="FF0000"/>
                </a:solidFill>
              </a:rPr>
              <a:t>Confirmed with neuropathology or immunocytochemistry</a:t>
            </a:r>
          </a:p>
        </p:txBody>
      </p:sp>
      <p:sp>
        <p:nvSpPr>
          <p:cNvPr id="5" name="Content Placeholder 4"/>
          <p:cNvSpPr>
            <a:spLocks noGrp="1"/>
          </p:cNvSpPr>
          <p:nvPr>
            <p:ph sz="half" idx="2"/>
          </p:nvPr>
        </p:nvSpPr>
        <p:spPr/>
        <p:txBody>
          <a:bodyPr>
            <a:normAutofit lnSpcReduction="10000"/>
          </a:bodyPr>
          <a:lstStyle/>
          <a:p>
            <a:pPr marL="542925" indent="-457200">
              <a:buFont typeface="+mj-lt"/>
              <a:buAutoNum type="arabicParenR"/>
            </a:pPr>
            <a:r>
              <a:rPr lang="en-GB" dirty="0" smtClean="0"/>
              <a:t>Rapidly Progressive Dementia</a:t>
            </a:r>
          </a:p>
          <a:p>
            <a:pPr marL="542925" indent="-457200">
              <a:buFont typeface="+mj-lt"/>
              <a:buAutoNum type="arabicParenR"/>
            </a:pPr>
            <a:r>
              <a:rPr lang="en-GB" dirty="0" smtClean="0"/>
              <a:t>A: Myoclonus</a:t>
            </a:r>
          </a:p>
          <a:p>
            <a:pPr marL="528638">
              <a:tabLst>
                <a:tab pos="450850" algn="l"/>
                <a:tab pos="531813" algn="l"/>
              </a:tabLst>
            </a:pPr>
            <a:r>
              <a:rPr lang="en-GB" dirty="0" smtClean="0"/>
              <a:t>B: Visual or Cerebellar Problems</a:t>
            </a:r>
          </a:p>
          <a:p>
            <a:pPr marL="528638">
              <a:tabLst>
                <a:tab pos="531813" algn="l"/>
              </a:tabLst>
            </a:pPr>
            <a:r>
              <a:rPr lang="en-GB" dirty="0" smtClean="0"/>
              <a:t>C: Pyramidal or Extrapyramidal Features</a:t>
            </a:r>
          </a:p>
          <a:p>
            <a:pPr marL="528638">
              <a:tabLst>
                <a:tab pos="531813" algn="l"/>
              </a:tabLst>
            </a:pPr>
            <a:r>
              <a:rPr lang="en-GB" dirty="0" smtClean="0"/>
              <a:t>D: </a:t>
            </a:r>
            <a:r>
              <a:rPr lang="en-GB" dirty="0" err="1" smtClean="0"/>
              <a:t>Akinetic</a:t>
            </a:r>
            <a:r>
              <a:rPr lang="en-GB" dirty="0" smtClean="0"/>
              <a:t> </a:t>
            </a:r>
            <a:r>
              <a:rPr lang="en-GB" dirty="0" err="1" smtClean="0"/>
              <a:t>Mutism</a:t>
            </a:r>
            <a:endParaRPr lang="en-GB" dirty="0" smtClean="0"/>
          </a:p>
          <a:p>
            <a:pPr marL="542925" indent="-457200">
              <a:buFont typeface="+mj-lt"/>
              <a:buAutoNum type="arabicParenR" startAt="3"/>
              <a:tabLst>
                <a:tab pos="177800" algn="l"/>
              </a:tabLst>
            </a:pPr>
            <a:r>
              <a:rPr lang="en-GB" dirty="0" smtClean="0"/>
              <a:t>Typical EEG </a:t>
            </a:r>
            <a:r>
              <a:rPr lang="en-GB" dirty="0" smtClean="0">
                <a:sym typeface="Wingdings" panose="05000000000000000000" pitchFamily="2" charset="2"/>
              </a:rPr>
              <a:t> periodic synchronous bi-phasic or tri-phasic sharp wave complexes</a:t>
            </a:r>
            <a:endParaRPr lang="en-GB" dirty="0" smtClean="0"/>
          </a:p>
          <a:p>
            <a:pPr marL="542925" indent="-457200">
              <a:buFont typeface="+mj-lt"/>
              <a:buAutoNum type="arabicParenR" startAt="3"/>
              <a:tabLst>
                <a:tab pos="177800" algn="l"/>
              </a:tabLst>
            </a:pPr>
            <a:r>
              <a:rPr lang="en-GB" dirty="0" smtClean="0"/>
              <a:t>High Signal in Caudate / Putamen on T2 weighted MRI Brain Scan</a:t>
            </a:r>
          </a:p>
          <a:p>
            <a:pPr marL="528638">
              <a:tabLst>
                <a:tab pos="177800" algn="l"/>
              </a:tabLst>
            </a:pPr>
            <a:r>
              <a:rPr lang="en-GB" dirty="0" smtClean="0"/>
              <a:t>Presence of 14-3-3 protein in CSF</a:t>
            </a:r>
            <a:endParaRPr lang="en-GB" dirty="0"/>
          </a:p>
        </p:txBody>
      </p:sp>
      <p:sp>
        <p:nvSpPr>
          <p:cNvPr id="6" name="TextBox 5"/>
          <p:cNvSpPr txBox="1"/>
          <p:nvPr/>
        </p:nvSpPr>
        <p:spPr>
          <a:xfrm>
            <a:off x="9212236" y="5827595"/>
            <a:ext cx="2925169" cy="523220"/>
          </a:xfrm>
          <a:prstGeom prst="rect">
            <a:avLst/>
          </a:prstGeom>
          <a:noFill/>
        </p:spPr>
        <p:txBody>
          <a:bodyPr wrap="square" rtlCol="0">
            <a:spAutoFit/>
          </a:bodyPr>
          <a:lstStyle/>
          <a:p>
            <a:pPr algn="ctr"/>
            <a:r>
              <a:rPr lang="en-GB" sz="1400" dirty="0" smtClean="0">
                <a:latin typeface="Times New Roman" panose="02020603050405020304" pitchFamily="18" charset="0"/>
                <a:cs typeface="Times New Roman" panose="02020603050405020304" pitchFamily="18" charset="0"/>
              </a:rPr>
              <a:t>The National CJD Research and Surveillance Unit (NCJDRSU) (2010)</a:t>
            </a:r>
            <a:endParaRPr lang="en-GB" sz="1400" dirty="0">
              <a:latin typeface="Times New Roman" panose="02020603050405020304" pitchFamily="18" charset="0"/>
              <a:cs typeface="Times New Roman" panose="02020603050405020304" pitchFamily="18" charset="0"/>
            </a:endParaRPr>
          </a:p>
        </p:txBody>
      </p:sp>
      <p:sp>
        <p:nvSpPr>
          <p:cNvPr id="3" name="Rectangle 2"/>
          <p:cNvSpPr/>
          <p:nvPr/>
        </p:nvSpPr>
        <p:spPr>
          <a:xfrm>
            <a:off x="1055428" y="2994800"/>
            <a:ext cx="5072418" cy="1646605"/>
          </a:xfrm>
          <a:prstGeom prst="rect">
            <a:avLst/>
          </a:prstGeom>
        </p:spPr>
        <p:txBody>
          <a:bodyPr wrap="square">
            <a:spAutoFit/>
          </a:bodyPr>
          <a:lstStyle/>
          <a:p>
            <a:pPr marL="354013" indent="-258763">
              <a:buFont typeface="Arial" panose="020B0604020202020204" pitchFamily="34" charset="0"/>
              <a:buChar char="•"/>
            </a:pPr>
            <a:r>
              <a:rPr lang="en-GB" sz="2000" b="1" u="sng" dirty="0">
                <a:solidFill>
                  <a:schemeClr val="tx1">
                    <a:lumMod val="75000"/>
                    <a:lumOff val="25000"/>
                  </a:schemeClr>
                </a:solidFill>
                <a:latin typeface="Times New Roman" panose="02020603050405020304" pitchFamily="18" charset="0"/>
                <a:cs typeface="Times New Roman" panose="02020603050405020304" pitchFamily="18" charset="0"/>
              </a:rPr>
              <a:t>Probable</a:t>
            </a:r>
          </a:p>
          <a:p>
            <a:pPr marL="85725" indent="0">
              <a:buNone/>
            </a:pPr>
            <a:endParaRPr lang="en-GB" sz="2000" dirty="0">
              <a:latin typeface="Times New Roman" panose="02020603050405020304" pitchFamily="18" charset="0"/>
              <a:cs typeface="Times New Roman" panose="02020603050405020304" pitchFamily="18" charset="0"/>
            </a:endParaRPr>
          </a:p>
          <a:p>
            <a:pPr marL="358775" indent="0">
              <a:buNone/>
            </a:pPr>
            <a:r>
              <a:rPr lang="en-GB" sz="2000" b="1" dirty="0">
                <a:solidFill>
                  <a:srgbClr val="FF0000"/>
                </a:solidFill>
                <a:latin typeface="Times New Roman" panose="02020603050405020304" pitchFamily="18" charset="0"/>
                <a:cs typeface="Times New Roman" panose="02020603050405020304" pitchFamily="18" charset="0"/>
              </a:rPr>
              <a:t>1 + 2 of 2 + </a:t>
            </a:r>
            <a:r>
              <a:rPr lang="en-GB" sz="2000" b="1" dirty="0" smtClean="0">
                <a:solidFill>
                  <a:srgbClr val="FF0000"/>
                </a:solidFill>
                <a:latin typeface="Times New Roman" panose="02020603050405020304" pitchFamily="18" charset="0"/>
                <a:cs typeface="Times New Roman" panose="02020603050405020304" pitchFamily="18" charset="0"/>
              </a:rPr>
              <a:t>3</a:t>
            </a:r>
          </a:p>
          <a:p>
            <a:pPr marL="358775" indent="0">
              <a:buNone/>
            </a:pPr>
            <a:r>
              <a:rPr lang="en-GB" sz="2000" b="1" dirty="0" smtClean="0">
                <a:solidFill>
                  <a:srgbClr val="FF0000"/>
                </a:solidFill>
                <a:latin typeface="Times New Roman" panose="02020603050405020304" pitchFamily="18" charset="0"/>
                <a:cs typeface="Times New Roman" panose="02020603050405020304" pitchFamily="18" charset="0"/>
              </a:rPr>
              <a:t>OR</a:t>
            </a:r>
            <a:endParaRPr lang="en-GB" sz="2000" b="1" dirty="0">
              <a:solidFill>
                <a:srgbClr val="FF0000"/>
              </a:solidFill>
              <a:latin typeface="Times New Roman" panose="02020603050405020304" pitchFamily="18" charset="0"/>
              <a:cs typeface="Times New Roman" panose="02020603050405020304" pitchFamily="18" charset="0"/>
            </a:endParaRPr>
          </a:p>
          <a:p>
            <a:pPr marL="358775" indent="0">
              <a:buNone/>
            </a:pPr>
            <a:r>
              <a:rPr lang="en-GB" sz="2000" b="1" dirty="0">
                <a:solidFill>
                  <a:srgbClr val="FF0000"/>
                </a:solidFill>
                <a:latin typeface="Times New Roman" panose="02020603050405020304" pitchFamily="18" charset="0"/>
                <a:cs typeface="Times New Roman" panose="02020603050405020304" pitchFamily="18" charset="0"/>
              </a:rPr>
              <a:t>1 + 2 of 2 + 4</a:t>
            </a:r>
          </a:p>
          <a:p>
            <a:pPr marL="85725" indent="0">
              <a:buNone/>
            </a:pPr>
            <a:endParaRPr lang="en-GB" sz="100" dirty="0">
              <a:latin typeface="Times New Roman" panose="02020603050405020304" pitchFamily="18" charset="0"/>
              <a:cs typeface="Times New Roman" panose="02020603050405020304" pitchFamily="18" charset="0"/>
            </a:endParaRPr>
          </a:p>
        </p:txBody>
      </p:sp>
      <p:sp>
        <p:nvSpPr>
          <p:cNvPr id="7" name="Rectangle 6"/>
          <p:cNvSpPr/>
          <p:nvPr/>
        </p:nvSpPr>
        <p:spPr>
          <a:xfrm>
            <a:off x="1055428" y="4675552"/>
            <a:ext cx="5072417" cy="1323439"/>
          </a:xfrm>
          <a:prstGeom prst="rect">
            <a:avLst/>
          </a:prstGeom>
        </p:spPr>
        <p:txBody>
          <a:bodyPr wrap="square">
            <a:spAutoFit/>
          </a:bodyPr>
          <a:lstStyle/>
          <a:p>
            <a:pPr marL="357188" indent="-261938">
              <a:buFont typeface="Arial" panose="020B0604020202020204" pitchFamily="34" charset="0"/>
              <a:buChar char="•"/>
            </a:pPr>
            <a:r>
              <a:rPr lang="en-GB" sz="2000" b="1" u="sng" dirty="0">
                <a:solidFill>
                  <a:schemeClr val="tx1">
                    <a:lumMod val="75000"/>
                    <a:lumOff val="25000"/>
                  </a:schemeClr>
                </a:solidFill>
                <a:latin typeface="Times New Roman" panose="02020603050405020304" pitchFamily="18" charset="0"/>
                <a:cs typeface="Times New Roman" panose="02020603050405020304" pitchFamily="18" charset="0"/>
              </a:rPr>
              <a:t>Possible</a:t>
            </a:r>
          </a:p>
          <a:p>
            <a:pPr marL="428625" indent="-342900">
              <a:buFont typeface="Arial" panose="020B0604020202020204" pitchFamily="34" charset="0"/>
              <a:buChar char="•"/>
            </a:pPr>
            <a:endParaRPr lang="en-GB" sz="2000" dirty="0">
              <a:latin typeface="Times New Roman" panose="02020603050405020304" pitchFamily="18" charset="0"/>
              <a:cs typeface="Times New Roman" panose="02020603050405020304" pitchFamily="18" charset="0"/>
            </a:endParaRPr>
          </a:p>
          <a:p>
            <a:pPr marL="358775"/>
            <a:r>
              <a:rPr lang="en-GB" sz="2000" b="1" dirty="0">
                <a:solidFill>
                  <a:srgbClr val="FF0000"/>
                </a:solidFill>
                <a:latin typeface="Times New Roman" panose="02020603050405020304" pitchFamily="18" charset="0"/>
                <a:cs typeface="Times New Roman" panose="02020603050405020304" pitchFamily="18" charset="0"/>
              </a:rPr>
              <a:t>1 + 2 of </a:t>
            </a:r>
            <a:r>
              <a:rPr lang="en-GB" sz="2000" b="1" dirty="0" smtClean="0">
                <a:solidFill>
                  <a:srgbClr val="FF0000"/>
                </a:solidFill>
                <a:latin typeface="Times New Roman" panose="02020603050405020304" pitchFamily="18" charset="0"/>
                <a:cs typeface="Times New Roman" panose="02020603050405020304" pitchFamily="18" charset="0"/>
              </a:rPr>
              <a:t>2</a:t>
            </a:r>
          </a:p>
          <a:p>
            <a:pPr marL="358775"/>
            <a:r>
              <a:rPr lang="en-GB" sz="2000" b="1" dirty="0" smtClean="0">
                <a:solidFill>
                  <a:srgbClr val="FF0000"/>
                </a:solidFill>
                <a:latin typeface="Times New Roman" panose="02020603050405020304" pitchFamily="18" charset="0"/>
                <a:cs typeface="Times New Roman" panose="02020603050405020304" pitchFamily="18" charset="0"/>
              </a:rPr>
              <a:t>D</a:t>
            </a:r>
            <a:r>
              <a:rPr lang="en-GB" sz="2000" b="1" dirty="0" smtClean="0">
                <a:solidFill>
                  <a:srgbClr val="FF0000"/>
                </a:solidFill>
                <a:latin typeface="Times New Roman" panose="02020603050405020304" pitchFamily="18" charset="0"/>
                <a:cs typeface="Times New Roman" panose="02020603050405020304" pitchFamily="18" charset="0"/>
              </a:rPr>
              <a:t>uration </a:t>
            </a:r>
            <a:r>
              <a:rPr lang="en-GB" sz="2000" b="1" dirty="0">
                <a:solidFill>
                  <a:srgbClr val="FF0000"/>
                </a:solidFill>
                <a:latin typeface="Times New Roman" panose="02020603050405020304" pitchFamily="18" charset="0"/>
                <a:cs typeface="Times New Roman" panose="02020603050405020304" pitchFamily="18" charset="0"/>
              </a:rPr>
              <a:t>of more than 2 years</a:t>
            </a:r>
          </a:p>
        </p:txBody>
      </p:sp>
    </p:spTree>
    <p:extLst>
      <p:ext uri="{BB962C8B-B14F-4D97-AF65-F5344CB8AC3E}">
        <p14:creationId xmlns:p14="http://schemas.microsoft.com/office/powerpoint/2010/main" val="19831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2"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hidden"/>
                                      </p:to>
                                    </p:set>
                                  </p:childTnLst>
                                </p:cTn>
                              </p:par>
                              <p:par>
                                <p:cTn id="13" presetID="1" presetClass="exit" presetSubtype="0" fill="hold" grpId="2"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3"/>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4" grpId="1" build="p"/>
      <p:bldP spid="4" grpId="2" uiExpand="1" build="p"/>
      <p:bldP spid="5" grpId="0" build="p"/>
      <p:bldP spid="3" grpId="0"/>
      <p:bldP spid="3" grpId="1"/>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218421" cy="1450757"/>
          </a:xfrm>
        </p:spPr>
        <p:txBody>
          <a:bodyPr/>
          <a:lstStyle/>
          <a:p>
            <a:r>
              <a:rPr lang="en-GB" dirty="0" smtClean="0"/>
              <a:t>Variant Creutzfeldt-Jakob Disease (</a:t>
            </a:r>
            <a:r>
              <a:rPr lang="en-GB" dirty="0" err="1" smtClean="0"/>
              <a:t>vCJD</a:t>
            </a:r>
            <a:r>
              <a:rPr lang="en-GB" dirty="0" smtClean="0"/>
              <a:t>)</a:t>
            </a:r>
            <a:endParaRPr lang="en-GB" dirty="0"/>
          </a:p>
        </p:txBody>
      </p:sp>
      <p:sp>
        <p:nvSpPr>
          <p:cNvPr id="3" name="Content Placeholder 2"/>
          <p:cNvSpPr>
            <a:spLocks noGrp="1"/>
          </p:cNvSpPr>
          <p:nvPr>
            <p:ph idx="1"/>
          </p:nvPr>
        </p:nvSpPr>
        <p:spPr>
          <a:xfrm>
            <a:off x="1097279" y="1804789"/>
            <a:ext cx="10761346" cy="4568715"/>
          </a:xfrm>
        </p:spPr>
        <p:txBody>
          <a:bodyPr>
            <a:normAutofit fontScale="92500" lnSpcReduction="10000"/>
          </a:bodyPr>
          <a:lstStyle/>
          <a:p>
            <a:r>
              <a:rPr lang="en-GB" b="1" dirty="0" smtClean="0">
                <a:solidFill>
                  <a:srgbClr val="FF0000"/>
                </a:solidFill>
              </a:rPr>
              <a:t>Related to infection with Bovine Spongiform Encephalitis</a:t>
            </a:r>
          </a:p>
          <a:p>
            <a:pPr marL="630238" lvl="1" indent="-355600">
              <a:buFont typeface="Arial" panose="020B0604020202020204" pitchFamily="34" charset="0"/>
              <a:buChar char="•"/>
            </a:pPr>
            <a:r>
              <a:rPr lang="en-GB" dirty="0" smtClean="0">
                <a:solidFill>
                  <a:schemeClr val="tx1"/>
                </a:solidFill>
              </a:rPr>
              <a:t>Link between BSE and </a:t>
            </a:r>
            <a:r>
              <a:rPr lang="en-GB" dirty="0" err="1" smtClean="0">
                <a:solidFill>
                  <a:schemeClr val="tx1"/>
                </a:solidFill>
              </a:rPr>
              <a:t>vCJD</a:t>
            </a:r>
            <a:r>
              <a:rPr lang="en-GB" dirty="0" smtClean="0">
                <a:solidFill>
                  <a:schemeClr val="tx1"/>
                </a:solidFill>
              </a:rPr>
              <a:t> was first identified in 1996</a:t>
            </a:r>
          </a:p>
          <a:p>
            <a:r>
              <a:rPr lang="en-GB" dirty="0" smtClean="0"/>
              <a:t>Caused around 10% of observed cases in the UK since 1990</a:t>
            </a:r>
          </a:p>
          <a:p>
            <a:r>
              <a:rPr lang="en-GB" b="1" dirty="0" smtClean="0">
                <a:solidFill>
                  <a:srgbClr val="FF0000"/>
                </a:solidFill>
              </a:rPr>
              <a:t>Symptoms can occur after any period of time after infection as the incubation period is unclear</a:t>
            </a:r>
          </a:p>
          <a:p>
            <a:pPr marL="628650" lvl="1" indent="-354013">
              <a:buFont typeface="Arial" panose="020B0604020202020204" pitchFamily="34" charset="0"/>
              <a:buChar char="•"/>
            </a:pPr>
            <a:r>
              <a:rPr lang="en-GB" dirty="0" smtClean="0"/>
              <a:t>There is still the possibility that people who were infected during the BSE outbreak could present with </a:t>
            </a:r>
            <a:r>
              <a:rPr lang="en-GB" dirty="0" err="1" smtClean="0"/>
              <a:t>vCJD</a:t>
            </a:r>
            <a:endParaRPr lang="en-GB" dirty="0" smtClean="0"/>
          </a:p>
          <a:p>
            <a:r>
              <a:rPr lang="en-GB" dirty="0" smtClean="0"/>
              <a:t>Characterised by florid or clusters of amyloid plaques of </a:t>
            </a:r>
            <a:r>
              <a:rPr lang="en-GB" dirty="0" err="1" smtClean="0"/>
              <a:t>PrP</a:t>
            </a:r>
            <a:r>
              <a:rPr lang="en-GB" baseline="30000" dirty="0" err="1" smtClean="0"/>
              <a:t>SC</a:t>
            </a:r>
            <a:r>
              <a:rPr lang="en-GB" dirty="0" smtClean="0"/>
              <a:t> across the cerebrum, cerebellum with lower levels observed in the basal ganglia and thalamus</a:t>
            </a:r>
          </a:p>
          <a:p>
            <a:r>
              <a:rPr lang="en-GB" b="1" dirty="0" smtClean="0">
                <a:solidFill>
                  <a:srgbClr val="FF0000"/>
                </a:solidFill>
              </a:rPr>
              <a:t>Transmission is much more readily achieved than in </a:t>
            </a:r>
            <a:r>
              <a:rPr lang="en-GB" b="1" dirty="0" err="1" smtClean="0">
                <a:solidFill>
                  <a:srgbClr val="FF0000"/>
                </a:solidFill>
              </a:rPr>
              <a:t>sCJD</a:t>
            </a:r>
            <a:r>
              <a:rPr lang="en-GB" b="1" dirty="0" smtClean="0">
                <a:solidFill>
                  <a:srgbClr val="FF0000"/>
                </a:solidFill>
              </a:rPr>
              <a:t> </a:t>
            </a:r>
            <a:r>
              <a:rPr lang="en-GB" dirty="0" smtClean="0">
                <a:sym typeface="Wingdings" panose="05000000000000000000" pitchFamily="2" charset="2"/>
              </a:rPr>
              <a:t> has been transmitted via:</a:t>
            </a:r>
          </a:p>
          <a:p>
            <a:pPr marL="628650" lvl="1" indent="-354013">
              <a:buFont typeface="Arial" panose="020B0604020202020204" pitchFamily="34" charset="0"/>
              <a:buChar char="•"/>
            </a:pPr>
            <a:r>
              <a:rPr lang="en-GB" dirty="0" smtClean="0">
                <a:sym typeface="Wingdings" panose="05000000000000000000" pitchFamily="2" charset="2"/>
              </a:rPr>
              <a:t>Infected meat products</a:t>
            </a:r>
          </a:p>
          <a:p>
            <a:pPr marL="628650" lvl="1" indent="-354013">
              <a:buFont typeface="Arial" panose="020B0604020202020204" pitchFamily="34" charset="0"/>
              <a:buChar char="•"/>
            </a:pPr>
            <a:r>
              <a:rPr lang="en-GB" dirty="0" smtClean="0">
                <a:sym typeface="Wingdings" panose="05000000000000000000" pitchFamily="2" charset="2"/>
              </a:rPr>
              <a:t>Contaminated medical or surgical products</a:t>
            </a:r>
          </a:p>
          <a:p>
            <a:pPr marL="628650" lvl="1" indent="-354013">
              <a:buFont typeface="Arial" panose="020B0604020202020204" pitchFamily="34" charset="0"/>
              <a:buChar char="•"/>
            </a:pPr>
            <a:r>
              <a:rPr lang="en-GB" dirty="0" smtClean="0">
                <a:sym typeface="Wingdings" panose="05000000000000000000" pitchFamily="2" charset="2"/>
              </a:rPr>
              <a:t>Only confirmed transmission has been through blood transfusion of non </a:t>
            </a:r>
            <a:r>
              <a:rPr lang="en-GB" dirty="0" err="1" smtClean="0">
                <a:sym typeface="Wingdings" panose="05000000000000000000" pitchFamily="2" charset="2"/>
              </a:rPr>
              <a:t>leucodepleted</a:t>
            </a:r>
            <a:r>
              <a:rPr lang="en-GB" dirty="0" smtClean="0">
                <a:sym typeface="Wingdings" panose="05000000000000000000" pitchFamily="2" charset="2"/>
              </a:rPr>
              <a:t> red blood cells</a:t>
            </a:r>
          </a:p>
          <a:p>
            <a:pPr marL="446088" indent="-354013"/>
            <a:r>
              <a:rPr lang="en-GB" dirty="0" smtClean="0"/>
              <a:t>Average age of infection and death is much younger than in </a:t>
            </a:r>
            <a:r>
              <a:rPr lang="en-GB" dirty="0" err="1" smtClean="0"/>
              <a:t>sCJD</a:t>
            </a:r>
            <a:r>
              <a:rPr lang="en-GB" dirty="0" smtClean="0"/>
              <a:t> </a:t>
            </a:r>
            <a:r>
              <a:rPr lang="en-GB" dirty="0" smtClean="0">
                <a:sym typeface="Wingdings" panose="05000000000000000000" pitchFamily="2" charset="2"/>
              </a:rPr>
              <a:t> </a:t>
            </a:r>
            <a:r>
              <a:rPr lang="en-GB" b="1" dirty="0" smtClean="0">
                <a:solidFill>
                  <a:srgbClr val="FF0000"/>
                </a:solidFill>
                <a:sym typeface="Wingdings" panose="05000000000000000000" pitchFamily="2" charset="2"/>
              </a:rPr>
              <a:t>around 28 years</a:t>
            </a:r>
          </a:p>
          <a:p>
            <a:pPr marL="625475" lvl="1" indent="-354013">
              <a:buFont typeface="Arial" panose="020B0604020202020204" pitchFamily="34" charset="0"/>
              <a:buChar char="•"/>
            </a:pPr>
            <a:r>
              <a:rPr lang="en-GB" dirty="0" smtClean="0">
                <a:sym typeface="Wingdings" panose="05000000000000000000" pitchFamily="2" charset="2"/>
              </a:rPr>
              <a:t>Although it has been detected in a variety of ages from the </a:t>
            </a:r>
            <a:r>
              <a:rPr lang="en-GB" b="1" dirty="0" smtClean="0">
                <a:solidFill>
                  <a:srgbClr val="FF0000"/>
                </a:solidFill>
                <a:sym typeface="Wingdings" panose="05000000000000000000" pitchFamily="2" charset="2"/>
              </a:rPr>
              <a:t>youngest at age 11 to the oldest at age 74</a:t>
            </a:r>
          </a:p>
          <a:p>
            <a:pPr marL="625475" lvl="1" indent="-354013">
              <a:buFont typeface="Arial" panose="020B0604020202020204" pitchFamily="34" charset="0"/>
              <a:buChar char="•"/>
            </a:pPr>
            <a:r>
              <a:rPr lang="en-GB" dirty="0" smtClean="0">
                <a:sym typeface="Wingdings" panose="05000000000000000000" pitchFamily="2" charset="2"/>
              </a:rPr>
              <a:t>Average survival time from the onset of the disease is around 14 months</a:t>
            </a:r>
            <a:endParaRPr lang="en-GB" dirty="0"/>
          </a:p>
        </p:txBody>
      </p:sp>
      <p:sp>
        <p:nvSpPr>
          <p:cNvPr id="4" name="Rectangle 3"/>
          <p:cNvSpPr/>
          <p:nvPr/>
        </p:nvSpPr>
        <p:spPr>
          <a:xfrm>
            <a:off x="10224186" y="1729436"/>
            <a:ext cx="1184940" cy="276999"/>
          </a:xfrm>
          <a:prstGeom prst="rect">
            <a:avLst/>
          </a:prstGeom>
        </p:spPr>
        <p:txBody>
          <a:bodyPr wrap="none">
            <a:spAutoFit/>
          </a:bodyPr>
          <a:lstStyle/>
          <a:p>
            <a:r>
              <a:rPr lang="en-GB" sz="1200" dirty="0" smtClean="0">
                <a:solidFill>
                  <a:schemeClr val="tx1">
                    <a:lumMod val="75000"/>
                    <a:lumOff val="25000"/>
                  </a:schemeClr>
                </a:solidFill>
                <a:latin typeface="Times New Roman" panose="02020603050405020304" pitchFamily="18" charset="0"/>
                <a:cs typeface="Times New Roman" panose="02020603050405020304" pitchFamily="18" charset="0"/>
              </a:rPr>
              <a:t>1,2,4,9,13,14,15</a:t>
            </a:r>
            <a:endParaRPr lang="en-GB" sz="12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93481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Epidemiology</a:t>
            </a:r>
            <a:endParaRPr lang="en-GB" dirty="0"/>
          </a:p>
        </p:txBody>
      </p:sp>
      <p:sp>
        <p:nvSpPr>
          <p:cNvPr id="6" name="Content Placeholder 5"/>
          <p:cNvSpPr>
            <a:spLocks noGrp="1"/>
          </p:cNvSpPr>
          <p:nvPr>
            <p:ph idx="1"/>
          </p:nvPr>
        </p:nvSpPr>
        <p:spPr>
          <a:xfrm>
            <a:off x="1097279" y="1845733"/>
            <a:ext cx="10708034" cy="4514124"/>
          </a:xfrm>
        </p:spPr>
        <p:txBody>
          <a:bodyPr>
            <a:normAutofit lnSpcReduction="10000"/>
          </a:bodyPr>
          <a:lstStyle/>
          <a:p>
            <a:pPr marL="450850" indent="-360363">
              <a:buFont typeface="Arial" panose="020B0604020202020204" pitchFamily="34" charset="0"/>
              <a:buChar char="•"/>
            </a:pPr>
            <a:r>
              <a:rPr lang="en-GB" dirty="0" smtClean="0"/>
              <a:t>Despite the widespread diagnosis of cattle with bovine spongiform encephalitis (BSE)</a:t>
            </a:r>
          </a:p>
          <a:p>
            <a:pPr marL="628650" lvl="1" indent="-360363">
              <a:buFont typeface="Arial" panose="020B0604020202020204" pitchFamily="34" charset="0"/>
              <a:buChar char="•"/>
            </a:pPr>
            <a:r>
              <a:rPr lang="en-GB" dirty="0" smtClean="0"/>
              <a:t>Peak numbers were 36,000 BSE cases in the UK in 1992</a:t>
            </a:r>
          </a:p>
          <a:p>
            <a:pPr marL="628650" lvl="1" indent="-360363">
              <a:buFont typeface="Arial" panose="020B0604020202020204" pitchFamily="34" charset="0"/>
              <a:buChar char="•"/>
            </a:pPr>
            <a:r>
              <a:rPr lang="en-GB" dirty="0" smtClean="0"/>
              <a:t>However this means that the exposure is likely much greater in the UK than elsewhere</a:t>
            </a:r>
          </a:p>
          <a:p>
            <a:pPr marL="449263" indent="-360363"/>
            <a:r>
              <a:rPr lang="en-GB" dirty="0" smtClean="0"/>
              <a:t>Numbers of human cases have been relatively low with only </a:t>
            </a:r>
            <a:r>
              <a:rPr lang="en-GB" b="1" dirty="0" smtClean="0">
                <a:solidFill>
                  <a:srgbClr val="FF0000"/>
                </a:solidFill>
              </a:rPr>
              <a:t>228 recognised cases worldwide</a:t>
            </a:r>
          </a:p>
          <a:p>
            <a:pPr marL="627063" lvl="1" indent="-360363">
              <a:buFont typeface="Arial" panose="020B0604020202020204" pitchFamily="34" charset="0"/>
              <a:buChar char="•"/>
            </a:pPr>
            <a:r>
              <a:rPr lang="en-GB" b="1" dirty="0" smtClean="0">
                <a:solidFill>
                  <a:srgbClr val="FF0000"/>
                </a:solidFill>
              </a:rPr>
              <a:t>177 of those cases were detected in the UK </a:t>
            </a:r>
            <a:r>
              <a:rPr lang="en-GB" dirty="0" smtClean="0"/>
              <a:t>and </a:t>
            </a:r>
            <a:r>
              <a:rPr lang="en-GB" b="1" dirty="0" smtClean="0">
                <a:solidFill>
                  <a:srgbClr val="FF0000"/>
                </a:solidFill>
              </a:rPr>
              <a:t>only 1 in the past 2 years</a:t>
            </a:r>
          </a:p>
          <a:p>
            <a:pPr marL="449263" indent="-360363"/>
            <a:r>
              <a:rPr lang="en-GB" dirty="0" smtClean="0"/>
              <a:t>As with </a:t>
            </a:r>
            <a:r>
              <a:rPr lang="en-GB" dirty="0" err="1" smtClean="0"/>
              <a:t>sCJD</a:t>
            </a:r>
            <a:r>
              <a:rPr lang="en-GB" dirty="0" smtClean="0"/>
              <a:t> the estimation of the prevalence rate is difficult because of the lack of a blood test or other easier method for diagnosis</a:t>
            </a:r>
          </a:p>
          <a:p>
            <a:pPr marL="449263" indent="-360363"/>
            <a:r>
              <a:rPr lang="en-GB" dirty="0" smtClean="0"/>
              <a:t>The </a:t>
            </a:r>
            <a:r>
              <a:rPr lang="en-GB" b="1" dirty="0" smtClean="0">
                <a:solidFill>
                  <a:srgbClr val="FF0000"/>
                </a:solidFill>
              </a:rPr>
              <a:t>disposal of materials that have been in contact with </a:t>
            </a:r>
            <a:r>
              <a:rPr lang="en-GB" b="1" dirty="0" err="1" smtClean="0">
                <a:solidFill>
                  <a:srgbClr val="FF0000"/>
                </a:solidFill>
              </a:rPr>
              <a:t>vCJD</a:t>
            </a:r>
            <a:r>
              <a:rPr lang="en-GB" b="1" dirty="0" smtClean="0">
                <a:solidFill>
                  <a:srgbClr val="FF0000"/>
                </a:solidFill>
              </a:rPr>
              <a:t> patients is therefore imperative</a:t>
            </a:r>
          </a:p>
          <a:p>
            <a:pPr marL="449263" indent="-360363"/>
            <a:r>
              <a:rPr lang="en-GB" dirty="0" smtClean="0"/>
              <a:t>Using tissue analysis of tonsils and appendices research groups have estimated there to be a  prevalence of </a:t>
            </a:r>
            <a:r>
              <a:rPr lang="en-GB" b="1" dirty="0" smtClean="0">
                <a:solidFill>
                  <a:srgbClr val="FF0000"/>
                </a:solidFill>
              </a:rPr>
              <a:t>1 in 2000 </a:t>
            </a:r>
            <a:r>
              <a:rPr lang="en-GB" dirty="0" smtClean="0"/>
              <a:t>although it is </a:t>
            </a:r>
            <a:r>
              <a:rPr lang="en-GB" b="1" dirty="0" smtClean="0">
                <a:solidFill>
                  <a:srgbClr val="FF0000"/>
                </a:solidFill>
              </a:rPr>
              <a:t>unclear if all of these will progress to develop </a:t>
            </a:r>
            <a:r>
              <a:rPr lang="en-GB" b="1" dirty="0" err="1" smtClean="0">
                <a:solidFill>
                  <a:srgbClr val="FF0000"/>
                </a:solidFill>
              </a:rPr>
              <a:t>vCJD</a:t>
            </a:r>
            <a:endParaRPr lang="en-GB" b="1" dirty="0" smtClean="0">
              <a:solidFill>
                <a:srgbClr val="FF0000"/>
              </a:solidFill>
            </a:endParaRPr>
          </a:p>
          <a:p>
            <a:pPr marL="449263" indent="-360363"/>
            <a:r>
              <a:rPr lang="en-GB" dirty="0" smtClean="0"/>
              <a:t>However all the </a:t>
            </a:r>
            <a:r>
              <a:rPr lang="en-GB" dirty="0" err="1" smtClean="0"/>
              <a:t>vCJD</a:t>
            </a:r>
            <a:r>
              <a:rPr lang="en-GB" dirty="0" smtClean="0"/>
              <a:t> cases so far identified have had existing mutations in the normal prion protein gene therefore this may be a non-specific finding in peripheral lymphoid tissue</a:t>
            </a:r>
          </a:p>
          <a:p>
            <a:pPr marL="627063" lvl="1" indent="-360363">
              <a:buFont typeface="Arial" panose="020B0604020202020204" pitchFamily="34" charset="0"/>
              <a:buChar char="•"/>
            </a:pPr>
            <a:r>
              <a:rPr lang="en-GB" b="1" dirty="0" smtClean="0">
                <a:solidFill>
                  <a:srgbClr val="FF0000"/>
                </a:solidFill>
              </a:rPr>
              <a:t>Mutation leading to homozygous methionine (MM) or valine at codon 129 in normal prion protein</a:t>
            </a:r>
            <a:endParaRPr lang="en-GB" b="1" dirty="0">
              <a:solidFill>
                <a:srgbClr val="FF0000"/>
              </a:solidFill>
            </a:endParaRPr>
          </a:p>
        </p:txBody>
      </p:sp>
      <p:sp>
        <p:nvSpPr>
          <p:cNvPr id="4" name="Rectangle 3"/>
          <p:cNvSpPr/>
          <p:nvPr/>
        </p:nvSpPr>
        <p:spPr>
          <a:xfrm>
            <a:off x="10046762" y="1497420"/>
            <a:ext cx="1184940" cy="276999"/>
          </a:xfrm>
          <a:prstGeom prst="rect">
            <a:avLst/>
          </a:prstGeom>
        </p:spPr>
        <p:txBody>
          <a:bodyPr wrap="none">
            <a:spAutoFit/>
          </a:bodyPr>
          <a:lstStyle/>
          <a:p>
            <a:r>
              <a:rPr lang="en-GB" sz="1200" dirty="0" smtClean="0">
                <a:solidFill>
                  <a:schemeClr val="tx1">
                    <a:lumMod val="75000"/>
                    <a:lumOff val="25000"/>
                  </a:schemeClr>
                </a:solidFill>
                <a:latin typeface="Times New Roman" panose="02020603050405020304" pitchFamily="18" charset="0"/>
                <a:cs typeface="Times New Roman" panose="02020603050405020304" pitchFamily="18" charset="0"/>
              </a:rPr>
              <a:t>1,2,4,9,13,14,15</a:t>
            </a:r>
            <a:endParaRPr lang="en-GB" sz="12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49781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Recognition and Diagnosis (</a:t>
            </a:r>
            <a:r>
              <a:rPr lang="en-GB" dirty="0" err="1" smtClean="0"/>
              <a:t>vCJD</a:t>
            </a:r>
            <a:r>
              <a:rPr lang="en-GB" dirty="0" smtClean="0"/>
              <a:t>)</a:t>
            </a:r>
            <a:endParaRPr lang="en-GB" dirty="0"/>
          </a:p>
        </p:txBody>
      </p:sp>
      <p:sp>
        <p:nvSpPr>
          <p:cNvPr id="4" name="Content Placeholder 3"/>
          <p:cNvSpPr>
            <a:spLocks noGrp="1"/>
          </p:cNvSpPr>
          <p:nvPr>
            <p:ph sz="half" idx="1"/>
          </p:nvPr>
        </p:nvSpPr>
        <p:spPr>
          <a:xfrm>
            <a:off x="1167795" y="1803778"/>
            <a:ext cx="4937760" cy="1364777"/>
          </a:xfrm>
        </p:spPr>
        <p:txBody>
          <a:bodyPr>
            <a:normAutofit/>
          </a:bodyPr>
          <a:lstStyle/>
          <a:p>
            <a:r>
              <a:rPr lang="en-GB" b="1" u="sng" dirty="0" smtClean="0"/>
              <a:t>Definite</a:t>
            </a:r>
          </a:p>
          <a:p>
            <a:pPr marL="85725" indent="0">
              <a:buNone/>
            </a:pPr>
            <a:endParaRPr lang="en-GB" sz="200" dirty="0" smtClean="0"/>
          </a:p>
          <a:p>
            <a:pPr marL="360363" indent="0">
              <a:buNone/>
            </a:pPr>
            <a:r>
              <a:rPr lang="en-GB" b="1" dirty="0" smtClean="0">
                <a:solidFill>
                  <a:srgbClr val="FF0000"/>
                </a:solidFill>
              </a:rPr>
              <a:t>1A + </a:t>
            </a:r>
            <a:r>
              <a:rPr lang="en-GB" b="1" dirty="0" err="1" smtClean="0">
                <a:solidFill>
                  <a:srgbClr val="FF0000"/>
                </a:solidFill>
              </a:rPr>
              <a:t>neuropathological</a:t>
            </a:r>
            <a:r>
              <a:rPr lang="en-GB" b="1" dirty="0" smtClean="0">
                <a:solidFill>
                  <a:srgbClr val="FF0000"/>
                </a:solidFill>
              </a:rPr>
              <a:t> confirmation of </a:t>
            </a:r>
            <a:r>
              <a:rPr lang="en-GB" b="1" dirty="0" err="1" smtClean="0">
                <a:solidFill>
                  <a:srgbClr val="FF0000"/>
                </a:solidFill>
              </a:rPr>
              <a:t>vCJD</a:t>
            </a:r>
            <a:endParaRPr lang="en-GB" sz="200" dirty="0" smtClean="0"/>
          </a:p>
        </p:txBody>
      </p:sp>
      <p:sp>
        <p:nvSpPr>
          <p:cNvPr id="5" name="Content Placeholder 4"/>
          <p:cNvSpPr>
            <a:spLocks noGrp="1"/>
          </p:cNvSpPr>
          <p:nvPr>
            <p:ph sz="half" idx="2"/>
          </p:nvPr>
        </p:nvSpPr>
        <p:spPr>
          <a:xfrm>
            <a:off x="6217920" y="1777494"/>
            <a:ext cx="5764814" cy="4377646"/>
          </a:xfrm>
        </p:spPr>
        <p:txBody>
          <a:bodyPr>
            <a:normAutofit fontScale="92500" lnSpcReduction="20000"/>
          </a:bodyPr>
          <a:lstStyle/>
          <a:p>
            <a:pPr marL="542925" indent="-457200">
              <a:buFont typeface="+mj-lt"/>
              <a:buAutoNum type="arabicParenR"/>
            </a:pPr>
            <a:r>
              <a:rPr lang="en-GB" sz="1400" b="1" dirty="0" smtClean="0"/>
              <a:t>A</a:t>
            </a:r>
            <a:r>
              <a:rPr lang="en-GB" sz="1400" dirty="0" smtClean="0"/>
              <a:t>: Progressive Neuropsychiatric disorder</a:t>
            </a:r>
          </a:p>
          <a:p>
            <a:pPr marL="528638"/>
            <a:r>
              <a:rPr lang="en-GB" sz="1400" b="1" dirty="0" smtClean="0"/>
              <a:t>B</a:t>
            </a:r>
            <a:r>
              <a:rPr lang="en-GB" sz="1400" dirty="0" smtClean="0"/>
              <a:t>: Duration of Illness Less than 6 months</a:t>
            </a:r>
          </a:p>
          <a:p>
            <a:pPr marL="528638"/>
            <a:r>
              <a:rPr lang="en-GB" sz="1400" b="1" dirty="0" smtClean="0"/>
              <a:t>C</a:t>
            </a:r>
            <a:r>
              <a:rPr lang="en-GB" sz="1400" dirty="0" smtClean="0"/>
              <a:t>: Routine investigations have no alternate diagnosis</a:t>
            </a:r>
          </a:p>
          <a:p>
            <a:pPr marL="528638"/>
            <a:r>
              <a:rPr lang="en-GB" sz="1400" b="1" dirty="0" smtClean="0"/>
              <a:t>D</a:t>
            </a:r>
            <a:r>
              <a:rPr lang="en-GB" sz="1400" dirty="0" smtClean="0"/>
              <a:t>: No history of iatrogenic exposure</a:t>
            </a:r>
          </a:p>
          <a:p>
            <a:pPr marL="528638"/>
            <a:r>
              <a:rPr lang="en-GB" sz="1400" b="1" dirty="0" smtClean="0"/>
              <a:t>E</a:t>
            </a:r>
            <a:r>
              <a:rPr lang="en-GB" sz="1400" dirty="0" smtClean="0"/>
              <a:t>: No evidence or family history of familial form of TSE</a:t>
            </a:r>
          </a:p>
          <a:p>
            <a:pPr marL="542925" indent="-457200">
              <a:buFont typeface="+mj-lt"/>
              <a:buAutoNum type="arabicParenR" startAt="2"/>
            </a:pPr>
            <a:r>
              <a:rPr lang="en-GB" sz="1400" b="1" dirty="0" smtClean="0"/>
              <a:t>A</a:t>
            </a:r>
            <a:r>
              <a:rPr lang="en-GB" sz="1400" dirty="0" smtClean="0"/>
              <a:t>: Early psychiatric symptoms</a:t>
            </a:r>
          </a:p>
          <a:p>
            <a:pPr marL="528638">
              <a:tabLst>
                <a:tab pos="450850" algn="l"/>
                <a:tab pos="627063" algn="l"/>
              </a:tabLst>
            </a:pPr>
            <a:r>
              <a:rPr lang="en-GB" sz="1400" b="1" dirty="0" smtClean="0"/>
              <a:t>B</a:t>
            </a:r>
            <a:r>
              <a:rPr lang="en-GB" sz="1400" dirty="0" smtClean="0"/>
              <a:t>: Persistent Painful Sensory Symptoms</a:t>
            </a:r>
          </a:p>
          <a:p>
            <a:pPr marL="528638">
              <a:tabLst>
                <a:tab pos="450850" algn="l"/>
                <a:tab pos="627063" algn="l"/>
              </a:tabLst>
            </a:pPr>
            <a:r>
              <a:rPr lang="en-GB" sz="1400" b="1" dirty="0" smtClean="0"/>
              <a:t>C</a:t>
            </a:r>
            <a:r>
              <a:rPr lang="en-GB" sz="1400" dirty="0" smtClean="0"/>
              <a:t>: Ataxia</a:t>
            </a:r>
          </a:p>
          <a:p>
            <a:pPr marL="528638">
              <a:tabLst>
                <a:tab pos="450850" algn="l"/>
                <a:tab pos="627063" algn="l"/>
              </a:tabLst>
            </a:pPr>
            <a:r>
              <a:rPr lang="en-GB" sz="1400" b="1" dirty="0" smtClean="0"/>
              <a:t>D</a:t>
            </a:r>
            <a:r>
              <a:rPr lang="en-GB" sz="1400" dirty="0" smtClean="0"/>
              <a:t>: Myoclonus or chorea or dystonia </a:t>
            </a:r>
          </a:p>
          <a:p>
            <a:pPr marL="528638">
              <a:tabLst>
                <a:tab pos="450850" algn="l"/>
                <a:tab pos="627063" algn="l"/>
              </a:tabLst>
            </a:pPr>
            <a:r>
              <a:rPr lang="en-GB" sz="1400" b="1" dirty="0" smtClean="0"/>
              <a:t>E</a:t>
            </a:r>
            <a:r>
              <a:rPr lang="en-GB" sz="1400" dirty="0" smtClean="0"/>
              <a:t>: Dementia</a:t>
            </a:r>
          </a:p>
          <a:p>
            <a:pPr marL="542925" indent="-457200">
              <a:buFont typeface="+mj-lt"/>
              <a:buAutoNum type="arabicParenR" startAt="3"/>
              <a:tabLst>
                <a:tab pos="177800" algn="l"/>
              </a:tabLst>
            </a:pPr>
            <a:r>
              <a:rPr lang="en-GB" sz="1400" b="1" dirty="0" smtClean="0"/>
              <a:t>A</a:t>
            </a:r>
            <a:r>
              <a:rPr lang="en-GB" sz="1400" dirty="0" smtClean="0"/>
              <a:t>: EEG does not show the typical appearance of CJD in the early stages of illness</a:t>
            </a:r>
          </a:p>
          <a:p>
            <a:pPr marL="528638">
              <a:tabLst>
                <a:tab pos="177800" algn="l"/>
              </a:tabLst>
            </a:pPr>
            <a:r>
              <a:rPr lang="en-GB" sz="1400" b="1" dirty="0" smtClean="0"/>
              <a:t>B</a:t>
            </a:r>
            <a:r>
              <a:rPr lang="en-GB" sz="1400" dirty="0" smtClean="0"/>
              <a:t>: Bilateral </a:t>
            </a:r>
            <a:r>
              <a:rPr lang="en-GB" sz="1400" dirty="0" err="1" smtClean="0"/>
              <a:t>pulvinar</a:t>
            </a:r>
            <a:r>
              <a:rPr lang="en-GB" sz="1400" dirty="0" smtClean="0"/>
              <a:t> high signal on MRI</a:t>
            </a:r>
          </a:p>
          <a:p>
            <a:pPr marL="528638" indent="-457200">
              <a:buFont typeface="+mj-lt"/>
              <a:buAutoNum type="arabicParenR" startAt="4"/>
              <a:tabLst>
                <a:tab pos="177800" algn="l"/>
              </a:tabLst>
            </a:pPr>
            <a:r>
              <a:rPr lang="en-GB" sz="1400" b="1" dirty="0" smtClean="0"/>
              <a:t>A</a:t>
            </a:r>
            <a:r>
              <a:rPr lang="en-GB" sz="1400" dirty="0" smtClean="0"/>
              <a:t>: Positive tonsil Biopsy</a:t>
            </a:r>
            <a:endParaRPr lang="en-GB" sz="1400" dirty="0"/>
          </a:p>
        </p:txBody>
      </p:sp>
      <p:sp>
        <p:nvSpPr>
          <p:cNvPr id="6" name="TextBox 5"/>
          <p:cNvSpPr txBox="1"/>
          <p:nvPr/>
        </p:nvSpPr>
        <p:spPr>
          <a:xfrm>
            <a:off x="9266831" y="6368954"/>
            <a:ext cx="3007057" cy="523220"/>
          </a:xfrm>
          <a:prstGeom prst="rect">
            <a:avLst/>
          </a:prstGeom>
          <a:noFill/>
        </p:spPr>
        <p:txBody>
          <a:bodyPr wrap="square" rtlCol="0">
            <a:spAutoFit/>
          </a:bodyPr>
          <a:lstStyle/>
          <a:p>
            <a:pPr algn="ctr"/>
            <a:r>
              <a:rPr lang="en-GB" sz="1400" dirty="0" smtClean="0">
                <a:solidFill>
                  <a:schemeClr val="bg1"/>
                </a:solidFill>
                <a:latin typeface="Times New Roman" panose="02020603050405020304" pitchFamily="18" charset="0"/>
                <a:cs typeface="Times New Roman" panose="02020603050405020304" pitchFamily="18" charset="0"/>
              </a:rPr>
              <a:t>The National CJD Research and Surveillance Unit (NCJDRSU) (2010)</a:t>
            </a:r>
            <a:endParaRPr lang="en-GB" sz="1400" dirty="0">
              <a:solidFill>
                <a:schemeClr val="bg1"/>
              </a:solidFill>
              <a:latin typeface="Times New Roman" panose="02020603050405020304" pitchFamily="18" charset="0"/>
              <a:cs typeface="Times New Roman" panose="02020603050405020304" pitchFamily="18" charset="0"/>
            </a:endParaRPr>
          </a:p>
        </p:txBody>
      </p:sp>
      <p:sp>
        <p:nvSpPr>
          <p:cNvPr id="7" name="Content Placeholder 3"/>
          <p:cNvSpPr txBox="1">
            <a:spLocks/>
          </p:cNvSpPr>
          <p:nvPr/>
        </p:nvSpPr>
        <p:spPr>
          <a:xfrm>
            <a:off x="1099555" y="3168555"/>
            <a:ext cx="4937760" cy="1785582"/>
          </a:xfrm>
          <a:prstGeom prst="rect">
            <a:avLst/>
          </a:prstGeom>
        </p:spPr>
        <p:txBody>
          <a:bodyPr vert="horz" lIns="0" tIns="45720" rIns="0" bIns="45720" rtlCol="0">
            <a:normAutofit/>
          </a:bodyPr>
          <a:lstStyle>
            <a:lvl1pPr marL="447675" indent="-361950" algn="l" defTabSz="914400" rtl="0" eaLnBrk="1" latinLnBrk="0" hangingPunct="1">
              <a:lnSpc>
                <a:spcPct val="90000"/>
              </a:lnSpc>
              <a:spcBef>
                <a:spcPts val="1200"/>
              </a:spcBef>
              <a:spcAft>
                <a:spcPts val="200"/>
              </a:spcAft>
              <a:buClrTx/>
              <a:buSzPct val="100000"/>
              <a:buFont typeface="Arial" panose="020B0604020202020204" pitchFamily="34" charset="0"/>
              <a:buChar char="•"/>
              <a:defRPr sz="20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1pPr>
            <a:lvl2pPr marL="384048" indent="-182880" algn="l" defTabSz="914400" rtl="0" eaLnBrk="1" latinLnBrk="0" hangingPunct="1">
              <a:lnSpc>
                <a:spcPct val="90000"/>
              </a:lnSpc>
              <a:spcBef>
                <a:spcPts val="200"/>
              </a:spcBef>
              <a:spcAft>
                <a:spcPts val="400"/>
              </a:spcAft>
              <a:buClrTx/>
              <a:buFont typeface="Calibri" pitchFamily="34" charset="0"/>
              <a:buChar char="◦"/>
              <a:defRPr sz="1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2pPr>
            <a:lvl3pPr marL="56692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3pPr>
            <a:lvl4pPr marL="74980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4pPr>
            <a:lvl5pPr marL="93268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85725" indent="0">
              <a:buFont typeface="Arial" panose="020B0604020202020204" pitchFamily="34" charset="0"/>
              <a:buNone/>
            </a:pPr>
            <a:endParaRPr lang="en-GB" sz="200" dirty="0" smtClean="0"/>
          </a:p>
          <a:p>
            <a:r>
              <a:rPr lang="en-GB" b="1" u="sng" dirty="0" smtClean="0"/>
              <a:t>Probable</a:t>
            </a:r>
          </a:p>
          <a:p>
            <a:pPr marL="85725" indent="0">
              <a:buFont typeface="Arial" panose="020B0604020202020204" pitchFamily="34" charset="0"/>
              <a:buNone/>
            </a:pPr>
            <a:endParaRPr lang="en-GB" sz="200" dirty="0" smtClean="0"/>
          </a:p>
          <a:p>
            <a:pPr marL="360363" indent="0">
              <a:buFont typeface="Arial" panose="020B0604020202020204" pitchFamily="34" charset="0"/>
              <a:buNone/>
            </a:pPr>
            <a:r>
              <a:rPr lang="en-GB" b="1" dirty="0" smtClean="0">
                <a:solidFill>
                  <a:srgbClr val="FF0000"/>
                </a:solidFill>
              </a:rPr>
              <a:t>1 and 4 or 5 of 2 + 3A &amp; 3B</a:t>
            </a:r>
          </a:p>
          <a:p>
            <a:pPr marL="360363" indent="0">
              <a:buFont typeface="Arial" panose="020B0604020202020204" pitchFamily="34" charset="0"/>
              <a:buNone/>
            </a:pPr>
            <a:r>
              <a:rPr lang="en-GB" b="1" dirty="0" smtClean="0">
                <a:solidFill>
                  <a:srgbClr val="FF0000"/>
                </a:solidFill>
              </a:rPr>
              <a:t>1 and 4 or 5 of 2 + 4A</a:t>
            </a:r>
          </a:p>
          <a:p>
            <a:pPr marL="85725" indent="0">
              <a:buFont typeface="Arial" panose="020B0604020202020204" pitchFamily="34" charset="0"/>
              <a:buNone/>
            </a:pPr>
            <a:endParaRPr lang="en-GB" sz="200" dirty="0" smtClean="0"/>
          </a:p>
        </p:txBody>
      </p:sp>
      <p:sp>
        <p:nvSpPr>
          <p:cNvPr id="8" name="Content Placeholder 3"/>
          <p:cNvSpPr txBox="1">
            <a:spLocks/>
          </p:cNvSpPr>
          <p:nvPr/>
        </p:nvSpPr>
        <p:spPr>
          <a:xfrm>
            <a:off x="1099555" y="4954137"/>
            <a:ext cx="4937760" cy="1442113"/>
          </a:xfrm>
          <a:prstGeom prst="rect">
            <a:avLst/>
          </a:prstGeom>
        </p:spPr>
        <p:txBody>
          <a:bodyPr vert="horz" lIns="0" tIns="45720" rIns="0" bIns="45720" rtlCol="0">
            <a:normAutofit/>
          </a:bodyPr>
          <a:lstStyle>
            <a:lvl1pPr marL="447675" indent="-361950" algn="l" defTabSz="914400" rtl="0" eaLnBrk="1" latinLnBrk="0" hangingPunct="1">
              <a:lnSpc>
                <a:spcPct val="90000"/>
              </a:lnSpc>
              <a:spcBef>
                <a:spcPts val="1200"/>
              </a:spcBef>
              <a:spcAft>
                <a:spcPts val="200"/>
              </a:spcAft>
              <a:buClrTx/>
              <a:buSzPct val="100000"/>
              <a:buFont typeface="Arial" panose="020B0604020202020204" pitchFamily="34" charset="0"/>
              <a:buChar char="•"/>
              <a:defRPr sz="20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1pPr>
            <a:lvl2pPr marL="384048" indent="-182880" algn="l" defTabSz="914400" rtl="0" eaLnBrk="1" latinLnBrk="0" hangingPunct="1">
              <a:lnSpc>
                <a:spcPct val="90000"/>
              </a:lnSpc>
              <a:spcBef>
                <a:spcPts val="200"/>
              </a:spcBef>
              <a:spcAft>
                <a:spcPts val="400"/>
              </a:spcAft>
              <a:buClrTx/>
              <a:buFont typeface="Calibri" pitchFamily="34" charset="0"/>
              <a:buChar char="◦"/>
              <a:defRPr sz="1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2pPr>
            <a:lvl3pPr marL="56692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3pPr>
            <a:lvl4pPr marL="74980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4pPr>
            <a:lvl5pPr marL="93268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85725" indent="0">
              <a:buFont typeface="Arial" panose="020B0604020202020204" pitchFamily="34" charset="0"/>
              <a:buNone/>
            </a:pPr>
            <a:endParaRPr lang="en-GB" sz="200" dirty="0" smtClean="0"/>
          </a:p>
          <a:p>
            <a:r>
              <a:rPr lang="en-GB" b="1" u="sng" dirty="0" smtClean="0"/>
              <a:t>Possible</a:t>
            </a:r>
          </a:p>
          <a:p>
            <a:pPr marL="85725" indent="0">
              <a:buFont typeface="Arial" panose="020B0604020202020204" pitchFamily="34" charset="0"/>
              <a:buNone/>
            </a:pPr>
            <a:endParaRPr lang="en-GB" sz="200" dirty="0" smtClean="0"/>
          </a:p>
          <a:p>
            <a:pPr marL="360363" indent="0">
              <a:buFont typeface="Arial" panose="020B0604020202020204" pitchFamily="34" charset="0"/>
              <a:buNone/>
            </a:pPr>
            <a:r>
              <a:rPr lang="en-GB" b="1" dirty="0" smtClean="0">
                <a:solidFill>
                  <a:srgbClr val="FF0000"/>
                </a:solidFill>
              </a:rPr>
              <a:t>1 and 4 or 5 of 2 and 3A</a:t>
            </a:r>
            <a:endParaRPr lang="en-GB" b="1" dirty="0">
              <a:solidFill>
                <a:srgbClr val="FF0000"/>
              </a:solidFill>
            </a:endParaRPr>
          </a:p>
        </p:txBody>
      </p:sp>
    </p:spTree>
    <p:extLst>
      <p:ext uri="{BB962C8B-B14F-4D97-AF65-F5344CB8AC3E}">
        <p14:creationId xmlns:p14="http://schemas.microsoft.com/office/powerpoint/2010/main" val="218202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7"/>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uiExpand="1" build="p"/>
      <p:bldP spid="7" grpId="0"/>
      <p:bldP spid="7" grpId="1"/>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279" y="286603"/>
            <a:ext cx="10865223" cy="1450757"/>
          </a:xfrm>
        </p:spPr>
        <p:txBody>
          <a:bodyPr/>
          <a:lstStyle/>
          <a:p>
            <a:r>
              <a:rPr lang="en-GB" dirty="0" smtClean="0"/>
              <a:t>Iatrogenic Creutzfeldt-Jakob Disease (</a:t>
            </a:r>
            <a:r>
              <a:rPr lang="en-GB" dirty="0" err="1" smtClean="0"/>
              <a:t>iCJD</a:t>
            </a:r>
            <a:r>
              <a:rPr lang="en-GB" dirty="0" smtClean="0"/>
              <a:t>)</a:t>
            </a:r>
            <a:endParaRPr lang="en-GB" dirty="0"/>
          </a:p>
        </p:txBody>
      </p:sp>
      <p:sp>
        <p:nvSpPr>
          <p:cNvPr id="3" name="Content Placeholder 2"/>
          <p:cNvSpPr>
            <a:spLocks noGrp="1"/>
          </p:cNvSpPr>
          <p:nvPr>
            <p:ph idx="1"/>
          </p:nvPr>
        </p:nvSpPr>
        <p:spPr>
          <a:xfrm>
            <a:off x="1097279" y="1845733"/>
            <a:ext cx="10418445" cy="4828021"/>
          </a:xfrm>
          <a:ln>
            <a:noFill/>
          </a:ln>
        </p:spPr>
        <p:txBody>
          <a:bodyPr>
            <a:normAutofit lnSpcReduction="10000"/>
          </a:bodyPr>
          <a:lstStyle/>
          <a:p>
            <a:r>
              <a:rPr lang="en-GB" b="1" dirty="0" smtClean="0">
                <a:solidFill>
                  <a:srgbClr val="FF0000"/>
                </a:solidFill>
              </a:rPr>
              <a:t>Related to contaminated medical or surgical products</a:t>
            </a:r>
          </a:p>
          <a:p>
            <a:r>
              <a:rPr lang="en-GB" dirty="0" smtClean="0"/>
              <a:t>Involves the accidental transmission of CJD to an unaffected individual without them being in contact directly with material contaminated with BSE / CJD</a:t>
            </a:r>
          </a:p>
          <a:p>
            <a:r>
              <a:rPr lang="en-GB" dirty="0" smtClean="0"/>
              <a:t>Typically causes less than 1% of all cases of CJD observed</a:t>
            </a:r>
          </a:p>
          <a:p>
            <a:r>
              <a:rPr lang="en-GB" dirty="0" smtClean="0"/>
              <a:t>In the past the most likely route of transmission was through the use of </a:t>
            </a:r>
            <a:r>
              <a:rPr lang="en-GB" b="1" dirty="0" smtClean="0">
                <a:solidFill>
                  <a:srgbClr val="FF0000"/>
                </a:solidFill>
              </a:rPr>
              <a:t>growth hormone extracted from the pituitary gland of deceased individuals who had been affected with CJD</a:t>
            </a:r>
          </a:p>
          <a:p>
            <a:pPr marL="625475" lvl="1" indent="-354013">
              <a:buFont typeface="Arial" panose="020B0604020202020204" pitchFamily="34" charset="0"/>
              <a:buChar char="•"/>
            </a:pPr>
            <a:r>
              <a:rPr lang="en-GB" dirty="0" smtClean="0"/>
              <a:t>However now that growth hormone is made synthetically this route of transmission is no longer available</a:t>
            </a:r>
          </a:p>
          <a:p>
            <a:pPr marL="446088" indent="-354013"/>
            <a:r>
              <a:rPr lang="en-GB" dirty="0" smtClean="0"/>
              <a:t>Most cases where the cause is identified </a:t>
            </a:r>
            <a:r>
              <a:rPr lang="en-GB" b="1" dirty="0" smtClean="0">
                <a:solidFill>
                  <a:srgbClr val="FF0000"/>
                </a:solidFill>
              </a:rPr>
              <a:t>are of </a:t>
            </a:r>
            <a:r>
              <a:rPr lang="en-GB" b="1" dirty="0" err="1" smtClean="0">
                <a:solidFill>
                  <a:srgbClr val="FF0000"/>
                </a:solidFill>
              </a:rPr>
              <a:t>sCJD</a:t>
            </a:r>
            <a:r>
              <a:rPr lang="en-GB" b="1" dirty="0" smtClean="0">
                <a:solidFill>
                  <a:srgbClr val="FF0000"/>
                </a:solidFill>
              </a:rPr>
              <a:t> </a:t>
            </a:r>
            <a:r>
              <a:rPr lang="en-GB" dirty="0" smtClean="0"/>
              <a:t>but there are some documented cases of </a:t>
            </a:r>
            <a:r>
              <a:rPr lang="en-GB" dirty="0" err="1" smtClean="0"/>
              <a:t>vCJD</a:t>
            </a:r>
            <a:r>
              <a:rPr lang="en-GB" dirty="0" smtClean="0"/>
              <a:t> transmission, however these are classed as secondary transmission of </a:t>
            </a:r>
            <a:r>
              <a:rPr lang="en-GB" dirty="0" err="1" smtClean="0"/>
              <a:t>vCJD</a:t>
            </a:r>
            <a:r>
              <a:rPr lang="en-GB" dirty="0" smtClean="0"/>
              <a:t> not </a:t>
            </a:r>
            <a:r>
              <a:rPr lang="en-GB" dirty="0" err="1" smtClean="0"/>
              <a:t>iCJD</a:t>
            </a:r>
            <a:endParaRPr lang="en-GB" dirty="0" smtClean="0"/>
          </a:p>
          <a:p>
            <a:pPr marL="446088" indent="-354013"/>
            <a:r>
              <a:rPr lang="en-GB" dirty="0" smtClean="0"/>
              <a:t>Blood transfusions have also been documented be a route for transmission between people</a:t>
            </a:r>
          </a:p>
          <a:p>
            <a:pPr marL="625475" lvl="1" indent="-354013">
              <a:buFont typeface="Arial" panose="020B0604020202020204" pitchFamily="34" charset="0"/>
              <a:buChar char="•"/>
            </a:pPr>
            <a:r>
              <a:rPr lang="en-GB" dirty="0" smtClean="0"/>
              <a:t>Only 5 confirmed cases in the UK </a:t>
            </a:r>
            <a:r>
              <a:rPr lang="en-GB" dirty="0" smtClean="0">
                <a:sym typeface="Wingdings" panose="05000000000000000000" pitchFamily="2" charset="2"/>
              </a:rPr>
              <a:t> 4 from red blood cells and 1 from plasma products</a:t>
            </a:r>
            <a:endParaRPr lang="en-GB" dirty="0" smtClean="0"/>
          </a:p>
          <a:p>
            <a:pPr marL="446088" indent="-354013"/>
            <a:r>
              <a:rPr lang="en-GB" dirty="0" smtClean="0"/>
              <a:t>Contaminated surgical instruments has been postulated as a route of transmission however </a:t>
            </a:r>
            <a:r>
              <a:rPr lang="en-GB" b="1" dirty="0" smtClean="0">
                <a:solidFill>
                  <a:srgbClr val="FF0000"/>
                </a:solidFill>
              </a:rPr>
              <a:t>no definite cases have been identified </a:t>
            </a:r>
            <a:r>
              <a:rPr lang="en-GB" dirty="0" smtClean="0"/>
              <a:t>with this route of transmission</a:t>
            </a:r>
          </a:p>
          <a:p>
            <a:pPr marL="446088" indent="-354013"/>
            <a:endParaRPr lang="en-GB" dirty="0"/>
          </a:p>
        </p:txBody>
      </p:sp>
      <p:sp>
        <p:nvSpPr>
          <p:cNvPr id="4" name="Rectangle 3"/>
          <p:cNvSpPr/>
          <p:nvPr/>
        </p:nvSpPr>
        <p:spPr>
          <a:xfrm>
            <a:off x="10224186" y="1729436"/>
            <a:ext cx="954107" cy="276999"/>
          </a:xfrm>
          <a:prstGeom prst="rect">
            <a:avLst/>
          </a:prstGeom>
        </p:spPr>
        <p:txBody>
          <a:bodyPr wrap="none">
            <a:spAutoFit/>
          </a:bodyPr>
          <a:lstStyle/>
          <a:p>
            <a:r>
              <a:rPr lang="en-GB" sz="1200" dirty="0" smtClean="0">
                <a:solidFill>
                  <a:schemeClr val="tx1">
                    <a:lumMod val="75000"/>
                    <a:lumOff val="25000"/>
                  </a:schemeClr>
                </a:solidFill>
                <a:latin typeface="Times New Roman" panose="02020603050405020304" pitchFamily="18" charset="0"/>
                <a:cs typeface="Times New Roman" panose="02020603050405020304" pitchFamily="18" charset="0"/>
              </a:rPr>
              <a:t>1,2,13,14,15</a:t>
            </a:r>
            <a:endParaRPr lang="en-GB" sz="12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39053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Epidemiology</a:t>
            </a:r>
            <a:endParaRPr lang="en-GB" dirty="0"/>
          </a:p>
        </p:txBody>
      </p:sp>
      <p:sp>
        <p:nvSpPr>
          <p:cNvPr id="3" name="Content Placeholder 2"/>
          <p:cNvSpPr>
            <a:spLocks noGrp="1"/>
          </p:cNvSpPr>
          <p:nvPr>
            <p:ph idx="1"/>
          </p:nvPr>
        </p:nvSpPr>
        <p:spPr/>
        <p:txBody>
          <a:bodyPr/>
          <a:lstStyle/>
          <a:p>
            <a:r>
              <a:rPr lang="en-GB" dirty="0" smtClean="0"/>
              <a:t>Increased awareness of the risks and mechanisms of transmission of </a:t>
            </a:r>
            <a:r>
              <a:rPr lang="en-GB" dirty="0" err="1" smtClean="0"/>
              <a:t>vCJD</a:t>
            </a:r>
            <a:r>
              <a:rPr lang="en-GB" dirty="0" smtClean="0"/>
              <a:t> have led to decreased occurrences of </a:t>
            </a:r>
            <a:r>
              <a:rPr lang="en-GB" dirty="0" err="1" smtClean="0"/>
              <a:t>iCJD</a:t>
            </a:r>
            <a:r>
              <a:rPr lang="en-GB" dirty="0" smtClean="0"/>
              <a:t> in recent times</a:t>
            </a:r>
          </a:p>
          <a:p>
            <a:r>
              <a:rPr lang="en-GB" dirty="0" smtClean="0"/>
              <a:t>The source of the initial infection in the vast majority of cases is unknown</a:t>
            </a:r>
          </a:p>
          <a:p>
            <a:r>
              <a:rPr lang="en-GB" dirty="0" smtClean="0"/>
              <a:t>Originally used to describe the transfer of </a:t>
            </a:r>
            <a:r>
              <a:rPr lang="en-GB" dirty="0" err="1" smtClean="0"/>
              <a:t>sCJD</a:t>
            </a:r>
            <a:r>
              <a:rPr lang="en-GB" dirty="0" smtClean="0"/>
              <a:t> to unaffected individuals through transfer of brain material from an affected individual</a:t>
            </a:r>
          </a:p>
          <a:p>
            <a:r>
              <a:rPr lang="en-GB" dirty="0" smtClean="0"/>
              <a:t>Now covers the transmission of both </a:t>
            </a:r>
            <a:r>
              <a:rPr lang="en-GB" dirty="0" err="1" smtClean="0"/>
              <a:t>sCJD</a:t>
            </a:r>
            <a:r>
              <a:rPr lang="en-GB" dirty="0" smtClean="0"/>
              <a:t> and </a:t>
            </a:r>
            <a:r>
              <a:rPr lang="en-GB" dirty="0" err="1" smtClean="0"/>
              <a:t>vCJD</a:t>
            </a:r>
            <a:r>
              <a:rPr lang="en-GB" dirty="0" smtClean="0"/>
              <a:t> to unaffected individuals</a:t>
            </a:r>
          </a:p>
          <a:p>
            <a:r>
              <a:rPr lang="en-GB" dirty="0" smtClean="0"/>
              <a:t>There were only 5 documented cases of death from confirmed </a:t>
            </a:r>
            <a:r>
              <a:rPr lang="en-GB" dirty="0" err="1" smtClean="0"/>
              <a:t>iCJD</a:t>
            </a:r>
            <a:r>
              <a:rPr lang="en-GB" dirty="0" smtClean="0"/>
              <a:t> in the UK in 2012</a:t>
            </a:r>
          </a:p>
          <a:p>
            <a:r>
              <a:rPr lang="en-GB" b="1" dirty="0" smtClean="0">
                <a:solidFill>
                  <a:srgbClr val="FF0000"/>
                </a:solidFill>
              </a:rPr>
              <a:t>According to the latest figures there has been one case of death in the UK in 2013</a:t>
            </a:r>
            <a:endParaRPr lang="en-GB" b="1" dirty="0">
              <a:solidFill>
                <a:srgbClr val="FF0000"/>
              </a:solidFill>
            </a:endParaRPr>
          </a:p>
        </p:txBody>
      </p:sp>
      <p:sp>
        <p:nvSpPr>
          <p:cNvPr id="4" name="Rectangle 3"/>
          <p:cNvSpPr/>
          <p:nvPr/>
        </p:nvSpPr>
        <p:spPr>
          <a:xfrm>
            <a:off x="10060410" y="1497420"/>
            <a:ext cx="954107" cy="276999"/>
          </a:xfrm>
          <a:prstGeom prst="rect">
            <a:avLst/>
          </a:prstGeom>
        </p:spPr>
        <p:txBody>
          <a:bodyPr wrap="none">
            <a:spAutoFit/>
          </a:bodyPr>
          <a:lstStyle/>
          <a:p>
            <a:r>
              <a:rPr lang="en-GB" sz="1200" dirty="0" smtClean="0">
                <a:solidFill>
                  <a:schemeClr val="tx1">
                    <a:lumMod val="75000"/>
                    <a:lumOff val="25000"/>
                  </a:schemeClr>
                </a:solidFill>
                <a:latin typeface="Times New Roman" panose="02020603050405020304" pitchFamily="18" charset="0"/>
                <a:cs typeface="Times New Roman" panose="02020603050405020304" pitchFamily="18" charset="0"/>
              </a:rPr>
              <a:t>1,2,13,14,15</a:t>
            </a:r>
            <a:endParaRPr lang="en-GB" sz="12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32074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Recognition and Diagnosis (</a:t>
            </a:r>
            <a:r>
              <a:rPr lang="en-GB" dirty="0" err="1" smtClean="0"/>
              <a:t>iCJD</a:t>
            </a:r>
            <a:r>
              <a:rPr lang="en-GB" dirty="0" smtClean="0"/>
              <a:t>)</a:t>
            </a:r>
            <a:endParaRPr lang="en-GB" dirty="0"/>
          </a:p>
        </p:txBody>
      </p:sp>
      <p:sp>
        <p:nvSpPr>
          <p:cNvPr id="4" name="Content Placeholder 3"/>
          <p:cNvSpPr>
            <a:spLocks noGrp="1"/>
          </p:cNvSpPr>
          <p:nvPr>
            <p:ph sz="half" idx="1"/>
          </p:nvPr>
        </p:nvSpPr>
        <p:spPr>
          <a:xfrm>
            <a:off x="1083632" y="1815152"/>
            <a:ext cx="4937760" cy="1501254"/>
          </a:xfrm>
        </p:spPr>
        <p:txBody>
          <a:bodyPr>
            <a:normAutofit/>
          </a:bodyPr>
          <a:lstStyle/>
          <a:p>
            <a:r>
              <a:rPr lang="en-GB" b="1" u="sng" dirty="0" smtClean="0"/>
              <a:t>Definite</a:t>
            </a:r>
          </a:p>
          <a:p>
            <a:pPr marL="85725" indent="0">
              <a:buNone/>
            </a:pPr>
            <a:endParaRPr lang="en-GB" sz="200" dirty="0" smtClean="0"/>
          </a:p>
          <a:p>
            <a:pPr marL="358775" indent="0">
              <a:buNone/>
            </a:pPr>
            <a:r>
              <a:rPr lang="en-GB" b="1" dirty="0" smtClean="0">
                <a:solidFill>
                  <a:srgbClr val="FF0000"/>
                </a:solidFill>
              </a:rPr>
              <a:t>Confirmed CJD with recognised iatrogenic risk factor</a:t>
            </a:r>
          </a:p>
          <a:p>
            <a:pPr marL="85725" indent="0">
              <a:buNone/>
            </a:pPr>
            <a:endParaRPr lang="en-GB" sz="200" dirty="0" smtClean="0"/>
          </a:p>
          <a:p>
            <a:pPr marL="85725" indent="0">
              <a:buNone/>
            </a:pPr>
            <a:endParaRPr lang="en-GB" dirty="0" smtClean="0"/>
          </a:p>
        </p:txBody>
      </p:sp>
      <p:sp>
        <p:nvSpPr>
          <p:cNvPr id="5" name="Content Placeholder 4"/>
          <p:cNvSpPr>
            <a:spLocks noGrp="1"/>
          </p:cNvSpPr>
          <p:nvPr>
            <p:ph sz="half" idx="2"/>
          </p:nvPr>
        </p:nvSpPr>
        <p:spPr/>
        <p:txBody>
          <a:bodyPr>
            <a:normAutofit/>
          </a:bodyPr>
          <a:lstStyle/>
          <a:p>
            <a:r>
              <a:rPr lang="en-GB" dirty="0" smtClean="0"/>
              <a:t>Relevant Risk Factors</a:t>
            </a:r>
          </a:p>
          <a:p>
            <a:pPr marL="719138" indent="-457200">
              <a:buFont typeface="+mj-lt"/>
              <a:buAutoNum type="arabicParenR"/>
            </a:pPr>
            <a:r>
              <a:rPr lang="en-GB" dirty="0" smtClean="0"/>
              <a:t>Treatment with human pituitary growth hormone or </a:t>
            </a:r>
            <a:r>
              <a:rPr lang="en-GB" dirty="0" err="1" smtClean="0"/>
              <a:t>gonadotrophin</a:t>
            </a:r>
            <a:r>
              <a:rPr lang="en-GB" dirty="0" smtClean="0"/>
              <a:t> releasing hormone or human </a:t>
            </a:r>
            <a:r>
              <a:rPr lang="en-GB" dirty="0" err="1" smtClean="0"/>
              <a:t>dura</a:t>
            </a:r>
            <a:r>
              <a:rPr lang="en-GB" dirty="0" smtClean="0"/>
              <a:t> </a:t>
            </a:r>
            <a:r>
              <a:rPr lang="en-GB" dirty="0" err="1" smtClean="0"/>
              <a:t>mata</a:t>
            </a:r>
            <a:r>
              <a:rPr lang="en-GB" dirty="0" smtClean="0"/>
              <a:t> graft</a:t>
            </a:r>
          </a:p>
          <a:p>
            <a:pPr marL="719138" indent="-457200">
              <a:buFont typeface="+mj-lt"/>
              <a:buAutoNum type="arabicParenR"/>
            </a:pPr>
            <a:r>
              <a:rPr lang="en-GB" dirty="0" smtClean="0"/>
              <a:t>Corneal graft donor where donor has been classified as having prion disease or probably having prion disease</a:t>
            </a:r>
          </a:p>
          <a:p>
            <a:pPr marL="719138" indent="-457200">
              <a:buFont typeface="+mj-lt"/>
              <a:buAutoNum type="arabicParenR"/>
            </a:pPr>
            <a:r>
              <a:rPr lang="en-GB" dirty="0" smtClean="0"/>
              <a:t>Exposure to contaminated surgical instruments</a:t>
            </a:r>
          </a:p>
          <a:p>
            <a:pPr marL="719138" indent="-457200"/>
            <a:r>
              <a:rPr lang="en-GB" dirty="0" smtClean="0"/>
              <a:t>List is provisional </a:t>
            </a:r>
            <a:r>
              <a:rPr lang="en-GB" dirty="0" smtClean="0">
                <a:sym typeface="Wingdings" panose="05000000000000000000" pitchFamily="2" charset="2"/>
              </a:rPr>
              <a:t> other mechanisms may be identified in the future</a:t>
            </a:r>
            <a:endParaRPr lang="en-GB" dirty="0"/>
          </a:p>
        </p:txBody>
      </p:sp>
      <p:sp>
        <p:nvSpPr>
          <p:cNvPr id="6" name="TextBox 5"/>
          <p:cNvSpPr txBox="1"/>
          <p:nvPr/>
        </p:nvSpPr>
        <p:spPr>
          <a:xfrm>
            <a:off x="9021170" y="5827593"/>
            <a:ext cx="3320956" cy="523220"/>
          </a:xfrm>
          <a:prstGeom prst="rect">
            <a:avLst/>
          </a:prstGeom>
          <a:noFill/>
        </p:spPr>
        <p:txBody>
          <a:bodyPr wrap="square" rtlCol="0">
            <a:spAutoFit/>
          </a:bodyPr>
          <a:lstStyle/>
          <a:p>
            <a:pPr algn="ctr"/>
            <a:r>
              <a:rPr lang="en-GB" sz="1400" dirty="0" smtClean="0">
                <a:latin typeface="Times New Roman" panose="02020603050405020304" pitchFamily="18" charset="0"/>
                <a:cs typeface="Times New Roman" panose="02020603050405020304" pitchFamily="18" charset="0"/>
              </a:rPr>
              <a:t>The National CJD Research and Surveillance Unit (NCJDRSU) (2010)</a:t>
            </a:r>
            <a:endParaRPr lang="en-GB" sz="1400" dirty="0">
              <a:latin typeface="Times New Roman" panose="02020603050405020304" pitchFamily="18" charset="0"/>
              <a:cs typeface="Times New Roman" panose="02020603050405020304" pitchFamily="18" charset="0"/>
            </a:endParaRPr>
          </a:p>
        </p:txBody>
      </p:sp>
      <p:sp>
        <p:nvSpPr>
          <p:cNvPr id="7" name="Content Placeholder 3"/>
          <p:cNvSpPr txBox="1">
            <a:spLocks/>
          </p:cNvSpPr>
          <p:nvPr/>
        </p:nvSpPr>
        <p:spPr>
          <a:xfrm>
            <a:off x="1072261" y="3148419"/>
            <a:ext cx="4937760" cy="4549590"/>
          </a:xfrm>
          <a:prstGeom prst="rect">
            <a:avLst/>
          </a:prstGeom>
        </p:spPr>
        <p:txBody>
          <a:bodyPr vert="horz" lIns="0" tIns="45720" rIns="0" bIns="45720" rtlCol="0">
            <a:normAutofit/>
          </a:bodyPr>
          <a:lstStyle>
            <a:lvl1pPr marL="447675" indent="-361950" algn="l" defTabSz="914400" rtl="0" eaLnBrk="1" latinLnBrk="0" hangingPunct="1">
              <a:lnSpc>
                <a:spcPct val="90000"/>
              </a:lnSpc>
              <a:spcBef>
                <a:spcPts val="1200"/>
              </a:spcBef>
              <a:spcAft>
                <a:spcPts val="200"/>
              </a:spcAft>
              <a:buClrTx/>
              <a:buSzPct val="100000"/>
              <a:buFont typeface="Arial" panose="020B0604020202020204" pitchFamily="34" charset="0"/>
              <a:buChar char="•"/>
              <a:defRPr sz="20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1pPr>
            <a:lvl2pPr marL="384048" indent="-182880" algn="l" defTabSz="914400" rtl="0" eaLnBrk="1" latinLnBrk="0" hangingPunct="1">
              <a:lnSpc>
                <a:spcPct val="90000"/>
              </a:lnSpc>
              <a:spcBef>
                <a:spcPts val="200"/>
              </a:spcBef>
              <a:spcAft>
                <a:spcPts val="400"/>
              </a:spcAft>
              <a:buClrTx/>
              <a:buFont typeface="Calibri" pitchFamily="34" charset="0"/>
              <a:buChar char="◦"/>
              <a:defRPr sz="18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2pPr>
            <a:lvl3pPr marL="56692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3pPr>
            <a:lvl4pPr marL="74980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4pPr>
            <a:lvl5pPr marL="93268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Times New Roman" panose="02020603050405020304" pitchFamily="18" charset="0"/>
                <a:ea typeface="+mn-ea"/>
                <a:cs typeface="Times New Roman" panose="02020603050405020304" pitchFamily="18"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85725" indent="0">
              <a:buFont typeface="Arial" panose="020B0604020202020204" pitchFamily="34" charset="0"/>
              <a:buNone/>
            </a:pPr>
            <a:endParaRPr lang="en-GB" sz="200" dirty="0" smtClean="0"/>
          </a:p>
          <a:p>
            <a:r>
              <a:rPr lang="en-GB" b="1" u="sng" dirty="0" smtClean="0"/>
              <a:t>Probable</a:t>
            </a:r>
          </a:p>
          <a:p>
            <a:pPr marL="85725" indent="0">
              <a:buFont typeface="Arial" panose="020B0604020202020204" pitchFamily="34" charset="0"/>
              <a:buNone/>
            </a:pPr>
            <a:endParaRPr lang="en-GB" sz="200" dirty="0" smtClean="0"/>
          </a:p>
          <a:p>
            <a:pPr marL="358775" indent="0">
              <a:buFont typeface="Arial" panose="020B0604020202020204" pitchFamily="34" charset="0"/>
              <a:buNone/>
            </a:pPr>
            <a:r>
              <a:rPr lang="en-GB" b="1" dirty="0" smtClean="0">
                <a:solidFill>
                  <a:srgbClr val="FF0000"/>
                </a:solidFill>
              </a:rPr>
              <a:t>Progressive predominant cerebellar dysfunction in recipients of human pituitary growth hormone</a:t>
            </a:r>
          </a:p>
          <a:p>
            <a:pPr marL="358775" indent="0">
              <a:buFont typeface="Arial" panose="020B0604020202020204" pitchFamily="34" charset="0"/>
              <a:buNone/>
            </a:pPr>
            <a:r>
              <a:rPr lang="en-GB" b="1" dirty="0" smtClean="0">
                <a:solidFill>
                  <a:srgbClr val="FF0000"/>
                </a:solidFill>
              </a:rPr>
              <a:t>Probable CJD with recognised iatrogenic risk factor from the box</a:t>
            </a:r>
          </a:p>
          <a:p>
            <a:pPr marL="85725" indent="0">
              <a:buFont typeface="Arial" panose="020B0604020202020204" pitchFamily="34" charset="0"/>
              <a:buNone/>
            </a:pPr>
            <a:endParaRPr lang="en-GB" dirty="0" smtClean="0"/>
          </a:p>
        </p:txBody>
      </p:sp>
    </p:spTree>
    <p:extLst>
      <p:ext uri="{BB962C8B-B14F-4D97-AF65-F5344CB8AC3E}">
        <p14:creationId xmlns:p14="http://schemas.microsoft.com/office/powerpoint/2010/main" val="39356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4" grpId="1" uiExpand="1" build="p"/>
      <p:bldP spid="5" grpId="0" uiExpand="1" build="p"/>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sCJD</a:t>
            </a:r>
            <a:r>
              <a:rPr lang="en-GB" dirty="0" smtClean="0"/>
              <a:t> </a:t>
            </a:r>
            <a:r>
              <a:rPr lang="en-GB" dirty="0" err="1" smtClean="0"/>
              <a:t>vs</a:t>
            </a:r>
            <a:r>
              <a:rPr lang="en-GB" dirty="0" smtClean="0"/>
              <a:t> </a:t>
            </a:r>
            <a:r>
              <a:rPr lang="en-GB" dirty="0" err="1" smtClean="0"/>
              <a:t>vCJD</a:t>
            </a:r>
            <a:endParaRPr lang="en-GB" dirty="0"/>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00363" y="1783609"/>
            <a:ext cx="5457825" cy="4588617"/>
          </a:xfrm>
          <a:ln>
            <a:solidFill>
              <a:schemeClr val="tx1"/>
            </a:solidFill>
          </a:ln>
        </p:spPr>
      </p:pic>
      <p:sp>
        <p:nvSpPr>
          <p:cNvPr id="5" name="TextBox 4"/>
          <p:cNvSpPr txBox="1"/>
          <p:nvPr/>
        </p:nvSpPr>
        <p:spPr>
          <a:xfrm>
            <a:off x="8391526" y="5677584"/>
            <a:ext cx="1938338" cy="646331"/>
          </a:xfrm>
          <a:prstGeom prst="rect">
            <a:avLst/>
          </a:prstGeom>
          <a:noFill/>
        </p:spPr>
        <p:txBody>
          <a:bodyPr wrap="square" rtlCol="0">
            <a:spAutoFit/>
          </a:bodyPr>
          <a:lstStyle/>
          <a:p>
            <a:r>
              <a:rPr lang="en-GB" dirty="0" smtClean="0">
                <a:latin typeface="Times New Roman" panose="02020603050405020304" pitchFamily="18" charset="0"/>
                <a:cs typeface="Times New Roman" panose="02020603050405020304" pitchFamily="18" charset="0"/>
              </a:rPr>
              <a:t>CDC Information site on CJD (2013)</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9655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Abnormal MRI</a:t>
            </a:r>
            <a:endParaRPr lang="en-GB" dirty="0"/>
          </a:p>
        </p:txBody>
      </p:sp>
      <p:pic>
        <p:nvPicPr>
          <p:cNvPr id="3074" name="Picture 2"/>
          <p:cNvPicPr>
            <a:picLocks noGrp="1" noChangeAspect="1" noChangeArrowheads="1"/>
          </p:cNvPicPr>
          <p:nvPr>
            <p:ph sz="half" idx="1"/>
          </p:nvPr>
        </p:nvPicPr>
        <p:blipFill rotWithShape="1">
          <a:blip r:embed="rId2" cstate="print">
            <a:extLst>
              <a:ext uri="{28A0092B-C50C-407E-A947-70E740481C1C}">
                <a14:useLocalDpi xmlns:a14="http://schemas.microsoft.com/office/drawing/2010/main" val="0"/>
              </a:ext>
            </a:extLst>
          </a:blip>
          <a:srcRect/>
          <a:stretch/>
        </p:blipFill>
        <p:spPr bwMode="auto">
          <a:xfrm>
            <a:off x="232014" y="1910695"/>
            <a:ext cx="5895833" cy="4040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sz="half" idx="2"/>
          </p:nvPr>
        </p:nvSpPr>
        <p:spPr/>
        <p:txBody>
          <a:bodyPr/>
          <a:lstStyle/>
          <a:p>
            <a:r>
              <a:rPr lang="en-GB" dirty="0" smtClean="0"/>
              <a:t>3 MRI’s of probable </a:t>
            </a:r>
            <a:r>
              <a:rPr lang="en-GB" dirty="0" err="1" smtClean="0"/>
              <a:t>fCJD</a:t>
            </a:r>
            <a:r>
              <a:rPr lang="en-GB" dirty="0" smtClean="0"/>
              <a:t> patients who have polymorphisms in the normal prion protein gene (mutations listed)</a:t>
            </a:r>
          </a:p>
          <a:p>
            <a:r>
              <a:rPr lang="en-GB" dirty="0" smtClean="0"/>
              <a:t>Top line of MRI’s is done with diffusion weighted imaging</a:t>
            </a:r>
          </a:p>
          <a:p>
            <a:r>
              <a:rPr lang="en-GB" dirty="0" smtClean="0"/>
              <a:t>Bottom line is done with T2-FLAIR weighting</a:t>
            </a:r>
          </a:p>
          <a:p>
            <a:r>
              <a:rPr lang="en-GB" dirty="0" smtClean="0"/>
              <a:t>White arrows indicate lesions of the brain</a:t>
            </a:r>
            <a:endParaRPr lang="en-GB" dirty="0"/>
          </a:p>
          <a:p>
            <a:endParaRPr lang="en-GB" dirty="0"/>
          </a:p>
        </p:txBody>
      </p:sp>
      <p:sp>
        <p:nvSpPr>
          <p:cNvPr id="6" name="TextBox 5"/>
          <p:cNvSpPr txBox="1"/>
          <p:nvPr/>
        </p:nvSpPr>
        <p:spPr>
          <a:xfrm>
            <a:off x="846162" y="5964072"/>
            <a:ext cx="5431810" cy="369332"/>
          </a:xfrm>
          <a:prstGeom prst="rect">
            <a:avLst/>
          </a:prstGeom>
          <a:noFill/>
        </p:spPr>
        <p:txBody>
          <a:bodyPr wrap="square" rtlCol="0">
            <a:spAutoFit/>
          </a:bodyPr>
          <a:lstStyle/>
          <a:p>
            <a:r>
              <a:rPr lang="en-GB" dirty="0" smtClean="0">
                <a:latin typeface="Times New Roman" panose="02020603050405020304" pitchFamily="18" charset="0"/>
                <a:cs typeface="Times New Roman" panose="02020603050405020304" pitchFamily="18" charset="0"/>
              </a:rPr>
              <a:t>  Case 1		     Case 2	       	       Case 3</a:t>
            </a:r>
            <a:endParaRPr lang="en-GB" dirty="0">
              <a:latin typeface="Times New Roman" panose="02020603050405020304" pitchFamily="18" charset="0"/>
              <a:cs typeface="Times New Roman" panose="02020603050405020304" pitchFamily="18" charset="0"/>
            </a:endParaRPr>
          </a:p>
        </p:txBody>
      </p:sp>
      <p:sp>
        <p:nvSpPr>
          <p:cNvPr id="8" name="Rectangle 7"/>
          <p:cNvSpPr/>
          <p:nvPr/>
        </p:nvSpPr>
        <p:spPr>
          <a:xfrm>
            <a:off x="10589232" y="6056405"/>
            <a:ext cx="1234633" cy="276999"/>
          </a:xfrm>
          <a:prstGeom prst="rect">
            <a:avLst/>
          </a:prstGeom>
        </p:spPr>
        <p:txBody>
          <a:bodyPr wrap="none">
            <a:spAutoFit/>
          </a:bodyPr>
          <a:lstStyle/>
          <a:p>
            <a:r>
              <a:rPr lang="en-GB" sz="1200" dirty="0">
                <a:latin typeface="Times New Roman" panose="02020603050405020304" pitchFamily="18" charset="0"/>
                <a:cs typeface="Times New Roman" panose="02020603050405020304" pitchFamily="18" charset="0"/>
              </a:rPr>
              <a:t>Choi et </a:t>
            </a:r>
            <a:r>
              <a:rPr lang="en-GB" sz="1200" dirty="0" smtClean="0">
                <a:latin typeface="Times New Roman" panose="02020603050405020304" pitchFamily="18" charset="0"/>
                <a:cs typeface="Times New Roman" panose="02020603050405020304" pitchFamily="18" charset="0"/>
              </a:rPr>
              <a:t>al (2009)</a:t>
            </a:r>
            <a:endParaRPr lang="en-GB"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5559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856948" y="1797457"/>
            <a:ext cx="5206616" cy="4605364"/>
            <a:chOff x="872026" y="1797457"/>
            <a:chExt cx="5206616" cy="4605364"/>
          </a:xfrm>
        </p:grpSpPr>
        <p:grpSp>
          <p:nvGrpSpPr>
            <p:cNvPr id="17" name="Group 16"/>
            <p:cNvGrpSpPr/>
            <p:nvPr/>
          </p:nvGrpSpPr>
          <p:grpSpPr>
            <a:xfrm>
              <a:off x="872026" y="1797457"/>
              <a:ext cx="5206616" cy="4605364"/>
              <a:chOff x="159098" y="-3907307"/>
              <a:chExt cx="5206616" cy="4605364"/>
            </a:xfrm>
          </p:grpSpPr>
          <p:sp>
            <p:nvSpPr>
              <p:cNvPr id="14" name="TextBox 13"/>
              <p:cNvSpPr txBox="1"/>
              <p:nvPr/>
            </p:nvSpPr>
            <p:spPr>
              <a:xfrm>
                <a:off x="1588698" y="328725"/>
                <a:ext cx="2347415" cy="369332"/>
              </a:xfrm>
              <a:prstGeom prst="rect">
                <a:avLst/>
              </a:prstGeom>
              <a:noFill/>
            </p:spPr>
            <p:txBody>
              <a:bodyPr wrap="square" rtlCol="0">
                <a:spAutoFit/>
              </a:bodyPr>
              <a:lstStyle/>
              <a:p>
                <a:pPr algn="ctr"/>
                <a:r>
                  <a:rPr lang="en-GB" dirty="0" smtClean="0">
                    <a:latin typeface="Times New Roman" panose="02020603050405020304" pitchFamily="18" charset="0"/>
                    <a:cs typeface="Times New Roman" panose="02020603050405020304" pitchFamily="18" charset="0"/>
                  </a:rPr>
                  <a:t>Case 3</a:t>
                </a:r>
                <a:endParaRPr lang="en-GB" dirty="0">
                  <a:latin typeface="Times New Roman" panose="02020603050405020304" pitchFamily="18" charset="0"/>
                  <a:cs typeface="Times New Roman" panose="02020603050405020304" pitchFamily="18" charset="0"/>
                </a:endParaRPr>
              </a:p>
            </p:txBody>
          </p:sp>
          <p:pic>
            <p:nvPicPr>
              <p:cNvPr id="1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59098" y="-3907307"/>
                <a:ext cx="5206616" cy="4265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2" name="Rectangle 21"/>
            <p:cNvSpPr/>
            <p:nvPr/>
          </p:nvSpPr>
          <p:spPr>
            <a:xfrm>
              <a:off x="872026" y="6062469"/>
              <a:ext cx="1234633" cy="276999"/>
            </a:xfrm>
            <a:prstGeom prst="rect">
              <a:avLst/>
            </a:prstGeom>
          </p:spPr>
          <p:txBody>
            <a:bodyPr wrap="none">
              <a:spAutoFit/>
            </a:bodyPr>
            <a:lstStyle/>
            <a:p>
              <a:r>
                <a:rPr lang="en-GB" sz="1200" dirty="0">
                  <a:latin typeface="Times New Roman" panose="02020603050405020304" pitchFamily="18" charset="0"/>
                  <a:cs typeface="Times New Roman" panose="02020603050405020304" pitchFamily="18" charset="0"/>
                </a:rPr>
                <a:t>Choi et </a:t>
              </a:r>
              <a:r>
                <a:rPr lang="en-GB" sz="1200" dirty="0" smtClean="0">
                  <a:latin typeface="Times New Roman" panose="02020603050405020304" pitchFamily="18" charset="0"/>
                  <a:cs typeface="Times New Roman" panose="02020603050405020304" pitchFamily="18" charset="0"/>
                </a:rPr>
                <a:t>al (2009)</a:t>
              </a:r>
              <a:endParaRPr lang="en-GB" sz="1200" dirty="0">
                <a:latin typeface="Times New Roman" panose="02020603050405020304" pitchFamily="18" charset="0"/>
                <a:cs typeface="Times New Roman" panose="02020603050405020304" pitchFamily="18" charset="0"/>
              </a:endParaRPr>
            </a:p>
          </p:txBody>
        </p:sp>
      </p:grpSp>
      <p:grpSp>
        <p:nvGrpSpPr>
          <p:cNvPr id="24" name="Group 23"/>
          <p:cNvGrpSpPr/>
          <p:nvPr/>
        </p:nvGrpSpPr>
        <p:grpSpPr>
          <a:xfrm>
            <a:off x="856948" y="1811196"/>
            <a:ext cx="5121484" cy="4570394"/>
            <a:chOff x="4079866" y="-4056667"/>
            <a:chExt cx="5121484" cy="4570394"/>
          </a:xfrm>
        </p:grpSpPr>
        <p:grpSp>
          <p:nvGrpSpPr>
            <p:cNvPr id="13" name="Group 12"/>
            <p:cNvGrpSpPr/>
            <p:nvPr/>
          </p:nvGrpSpPr>
          <p:grpSpPr>
            <a:xfrm>
              <a:off x="4079866" y="-4056667"/>
              <a:ext cx="5121484" cy="4570394"/>
              <a:chOff x="223554" y="-3503005"/>
              <a:chExt cx="5121484" cy="4570394"/>
            </a:xfrm>
          </p:grpSpPr>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23554" y="-3503005"/>
                <a:ext cx="5121484" cy="4201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1610588" y="698057"/>
                <a:ext cx="2347415" cy="369332"/>
              </a:xfrm>
              <a:prstGeom prst="rect">
                <a:avLst/>
              </a:prstGeom>
              <a:noFill/>
            </p:spPr>
            <p:txBody>
              <a:bodyPr wrap="square" rtlCol="0">
                <a:spAutoFit/>
              </a:bodyPr>
              <a:lstStyle/>
              <a:p>
                <a:pPr algn="ctr"/>
                <a:r>
                  <a:rPr lang="en-GB" dirty="0" smtClean="0">
                    <a:latin typeface="Times New Roman" panose="02020603050405020304" pitchFamily="18" charset="0"/>
                    <a:cs typeface="Times New Roman" panose="02020603050405020304" pitchFamily="18" charset="0"/>
                  </a:rPr>
                  <a:t>Case 2 </a:t>
                </a:r>
                <a:endParaRPr lang="en-GB" dirty="0">
                  <a:latin typeface="Times New Roman" panose="02020603050405020304" pitchFamily="18" charset="0"/>
                  <a:cs typeface="Times New Roman" panose="02020603050405020304" pitchFamily="18" charset="0"/>
                </a:endParaRPr>
              </a:p>
            </p:txBody>
          </p:sp>
        </p:grpSp>
        <p:sp>
          <p:nvSpPr>
            <p:cNvPr id="26" name="Rectangle 25"/>
            <p:cNvSpPr/>
            <p:nvPr/>
          </p:nvSpPr>
          <p:spPr>
            <a:xfrm>
              <a:off x="4079866" y="153155"/>
              <a:ext cx="1234633" cy="276999"/>
            </a:xfrm>
            <a:prstGeom prst="rect">
              <a:avLst/>
            </a:prstGeom>
          </p:spPr>
          <p:txBody>
            <a:bodyPr wrap="none">
              <a:spAutoFit/>
            </a:bodyPr>
            <a:lstStyle/>
            <a:p>
              <a:r>
                <a:rPr lang="en-GB" sz="1200" dirty="0">
                  <a:latin typeface="Times New Roman" panose="02020603050405020304" pitchFamily="18" charset="0"/>
                  <a:cs typeface="Times New Roman" panose="02020603050405020304" pitchFamily="18" charset="0"/>
                </a:rPr>
                <a:t>Choi et </a:t>
              </a:r>
              <a:r>
                <a:rPr lang="en-GB" sz="1200" dirty="0" smtClean="0">
                  <a:latin typeface="Times New Roman" panose="02020603050405020304" pitchFamily="18" charset="0"/>
                  <a:cs typeface="Times New Roman" panose="02020603050405020304" pitchFamily="18" charset="0"/>
                </a:rPr>
                <a:t>al (2009)</a:t>
              </a:r>
              <a:endParaRPr lang="en-GB" sz="1200" dirty="0">
                <a:latin typeface="Times New Roman" panose="02020603050405020304" pitchFamily="18" charset="0"/>
                <a:cs typeface="Times New Roman" panose="02020603050405020304" pitchFamily="18" charset="0"/>
              </a:endParaRPr>
            </a:p>
          </p:txBody>
        </p:sp>
      </p:grpSp>
      <p:grpSp>
        <p:nvGrpSpPr>
          <p:cNvPr id="21" name="Group 20"/>
          <p:cNvGrpSpPr/>
          <p:nvPr/>
        </p:nvGrpSpPr>
        <p:grpSpPr>
          <a:xfrm>
            <a:off x="680626" y="2004251"/>
            <a:ext cx="5559260" cy="4282720"/>
            <a:chOff x="653138" y="1797457"/>
            <a:chExt cx="5559260" cy="4282720"/>
          </a:xfrm>
        </p:grpSpPr>
        <p:grpSp>
          <p:nvGrpSpPr>
            <p:cNvPr id="12" name="Group 11"/>
            <p:cNvGrpSpPr/>
            <p:nvPr/>
          </p:nvGrpSpPr>
          <p:grpSpPr>
            <a:xfrm>
              <a:off x="653138" y="1797457"/>
              <a:ext cx="5559260" cy="4282720"/>
              <a:chOff x="742169" y="-3030665"/>
              <a:chExt cx="5559260" cy="4282720"/>
            </a:xfrm>
          </p:grpSpPr>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169" y="-3030665"/>
                <a:ext cx="5559260" cy="3913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1951630" y="882723"/>
                <a:ext cx="3912023" cy="369332"/>
              </a:xfrm>
              <a:prstGeom prst="rect">
                <a:avLst/>
              </a:prstGeom>
              <a:noFill/>
            </p:spPr>
            <p:txBody>
              <a:bodyPr wrap="square" rtlCol="0">
                <a:spAutoFit/>
              </a:bodyPr>
              <a:lstStyle/>
              <a:p>
                <a:pPr algn="ctr"/>
                <a:r>
                  <a:rPr lang="en-GB" dirty="0" smtClean="0">
                    <a:latin typeface="Times New Roman" panose="02020603050405020304" pitchFamily="18" charset="0"/>
                    <a:cs typeface="Times New Roman" panose="02020603050405020304" pitchFamily="18" charset="0"/>
                  </a:rPr>
                  <a:t>Normal EEG (as seen in Case 1)</a:t>
                </a:r>
                <a:endParaRPr lang="en-GB" dirty="0">
                  <a:latin typeface="Times New Roman" panose="02020603050405020304" pitchFamily="18" charset="0"/>
                  <a:cs typeface="Times New Roman" panose="02020603050405020304" pitchFamily="18" charset="0"/>
                </a:endParaRPr>
              </a:p>
            </p:txBody>
          </p:sp>
        </p:grpSp>
        <p:sp>
          <p:nvSpPr>
            <p:cNvPr id="20" name="Rectangle 19"/>
            <p:cNvSpPr/>
            <p:nvPr/>
          </p:nvSpPr>
          <p:spPr>
            <a:xfrm>
              <a:off x="653138" y="5687328"/>
              <a:ext cx="1469409" cy="276999"/>
            </a:xfrm>
            <a:prstGeom prst="rect">
              <a:avLst/>
            </a:prstGeom>
          </p:spPr>
          <p:txBody>
            <a:bodyPr wrap="square">
              <a:spAutoFit/>
            </a:bodyPr>
            <a:lstStyle/>
            <a:p>
              <a:r>
                <a:rPr lang="en-GB" sz="1200" dirty="0" smtClean="0">
                  <a:latin typeface="Times New Roman" panose="02020603050405020304" pitchFamily="18" charset="0"/>
                  <a:cs typeface="Times New Roman" panose="02020603050405020304" pitchFamily="18" charset="0"/>
                </a:rPr>
                <a:t>Buster’s Blog (2012)</a:t>
              </a:r>
              <a:endParaRPr lang="en-GB" sz="1200" dirty="0">
                <a:latin typeface="Times New Roman" panose="02020603050405020304" pitchFamily="18" charset="0"/>
                <a:cs typeface="Times New Roman" panose="02020603050405020304" pitchFamily="18" charset="0"/>
              </a:endParaRPr>
            </a:p>
          </p:txBody>
        </p:sp>
      </p:grpSp>
      <p:sp>
        <p:nvSpPr>
          <p:cNvPr id="2" name="Title 1"/>
          <p:cNvSpPr>
            <a:spLocks noGrp="1"/>
          </p:cNvSpPr>
          <p:nvPr>
            <p:ph type="title"/>
          </p:nvPr>
        </p:nvSpPr>
        <p:spPr/>
        <p:txBody>
          <a:bodyPr/>
          <a:lstStyle/>
          <a:p>
            <a:r>
              <a:rPr lang="en-GB" dirty="0" smtClean="0"/>
              <a:t>Abnormal EEG</a:t>
            </a:r>
            <a:endParaRPr lang="en-GB" dirty="0"/>
          </a:p>
        </p:txBody>
      </p:sp>
      <p:sp>
        <p:nvSpPr>
          <p:cNvPr id="18" name="Content Placeholder 17"/>
          <p:cNvSpPr>
            <a:spLocks noGrp="1"/>
          </p:cNvSpPr>
          <p:nvPr>
            <p:ph idx="1"/>
          </p:nvPr>
        </p:nvSpPr>
        <p:spPr>
          <a:xfrm>
            <a:off x="6810232" y="1845734"/>
            <a:ext cx="4345447" cy="4023360"/>
          </a:xfrm>
        </p:spPr>
        <p:txBody>
          <a:bodyPr/>
          <a:lstStyle/>
          <a:p>
            <a:r>
              <a:rPr lang="en-GB" dirty="0" smtClean="0"/>
              <a:t>EEG’s from previous 3 cases that were shown on MRI</a:t>
            </a:r>
          </a:p>
          <a:p>
            <a:r>
              <a:rPr lang="en-GB" dirty="0" smtClean="0"/>
              <a:t>Case 1 had a normal EEG</a:t>
            </a:r>
          </a:p>
          <a:p>
            <a:r>
              <a:rPr lang="en-GB" dirty="0" smtClean="0"/>
              <a:t>Case 2 and 3 have abnormal EEG’s</a:t>
            </a:r>
          </a:p>
          <a:p>
            <a:r>
              <a:rPr lang="en-GB" dirty="0" smtClean="0"/>
              <a:t>Observe the periodic sharp abnormal waveforms across all readings</a:t>
            </a:r>
            <a:endParaRPr lang="en-GB" dirty="0"/>
          </a:p>
        </p:txBody>
      </p:sp>
      <p:sp>
        <p:nvSpPr>
          <p:cNvPr id="28" name="Rectangle 27"/>
          <p:cNvSpPr/>
          <p:nvPr/>
        </p:nvSpPr>
        <p:spPr>
          <a:xfrm>
            <a:off x="10589232" y="6056405"/>
            <a:ext cx="1234633" cy="276999"/>
          </a:xfrm>
          <a:prstGeom prst="rect">
            <a:avLst/>
          </a:prstGeom>
        </p:spPr>
        <p:txBody>
          <a:bodyPr wrap="none">
            <a:spAutoFit/>
          </a:bodyPr>
          <a:lstStyle/>
          <a:p>
            <a:r>
              <a:rPr lang="en-GB" sz="1200" dirty="0">
                <a:latin typeface="Times New Roman" panose="02020603050405020304" pitchFamily="18" charset="0"/>
                <a:cs typeface="Times New Roman" panose="02020603050405020304" pitchFamily="18" charset="0"/>
              </a:rPr>
              <a:t>Choi et </a:t>
            </a:r>
            <a:r>
              <a:rPr lang="en-GB" sz="1200" dirty="0" smtClean="0">
                <a:latin typeface="Times New Roman" panose="02020603050405020304" pitchFamily="18" charset="0"/>
                <a:cs typeface="Times New Roman" panose="02020603050405020304" pitchFamily="18" charset="0"/>
              </a:rPr>
              <a:t>al (2009)</a:t>
            </a:r>
            <a:endParaRPr lang="en-GB"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001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1"/>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24"/>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Management</a:t>
            </a:r>
            <a:endParaRPr lang="en-GB" dirty="0"/>
          </a:p>
        </p:txBody>
      </p:sp>
      <p:sp>
        <p:nvSpPr>
          <p:cNvPr id="3" name="Content Placeholder 2"/>
          <p:cNvSpPr>
            <a:spLocks noGrp="1"/>
          </p:cNvSpPr>
          <p:nvPr>
            <p:ph idx="1"/>
          </p:nvPr>
        </p:nvSpPr>
        <p:spPr>
          <a:xfrm>
            <a:off x="1097278" y="1845733"/>
            <a:ext cx="10761347" cy="4469341"/>
          </a:xfrm>
        </p:spPr>
        <p:txBody>
          <a:bodyPr>
            <a:normAutofit lnSpcReduction="10000"/>
          </a:bodyPr>
          <a:lstStyle/>
          <a:p>
            <a:r>
              <a:rPr lang="en-GB" b="1" dirty="0" smtClean="0">
                <a:solidFill>
                  <a:srgbClr val="FF0000"/>
                </a:solidFill>
              </a:rPr>
              <a:t>No proven treatment for any type of CJD</a:t>
            </a:r>
          </a:p>
          <a:p>
            <a:r>
              <a:rPr lang="en-GB" dirty="0" smtClean="0"/>
              <a:t>The management of each of the types is the same</a:t>
            </a:r>
          </a:p>
          <a:p>
            <a:r>
              <a:rPr lang="en-GB" dirty="0" smtClean="0"/>
              <a:t>Studies have been underway for some time to try to find a possible treatment without success so far</a:t>
            </a:r>
          </a:p>
          <a:p>
            <a:r>
              <a:rPr lang="en-GB" dirty="0" smtClean="0"/>
              <a:t>Management involves </a:t>
            </a:r>
            <a:r>
              <a:rPr lang="en-GB" b="1" dirty="0" smtClean="0">
                <a:solidFill>
                  <a:srgbClr val="FF0000"/>
                </a:solidFill>
              </a:rPr>
              <a:t>palliative care for the patient to ensure they are comfortable</a:t>
            </a:r>
          </a:p>
          <a:p>
            <a:pPr marL="628650" lvl="1" indent="-357188">
              <a:buFont typeface="Arial" panose="020B0604020202020204" pitchFamily="34" charset="0"/>
              <a:buChar char="•"/>
            </a:pPr>
            <a:r>
              <a:rPr lang="en-GB" dirty="0" smtClean="0"/>
              <a:t>Reducing pain through use of analgesia and the management of the psychological symptoms</a:t>
            </a:r>
          </a:p>
          <a:p>
            <a:pPr marL="449263" indent="-357188"/>
            <a:r>
              <a:rPr lang="en-GB" dirty="0"/>
              <a:t>In the UK the patient is referred to the </a:t>
            </a:r>
            <a:r>
              <a:rPr lang="en-GB" b="1" dirty="0">
                <a:solidFill>
                  <a:srgbClr val="FF0000"/>
                </a:solidFill>
              </a:rPr>
              <a:t>National Care Team for </a:t>
            </a:r>
            <a:r>
              <a:rPr lang="en-GB" b="1" dirty="0" smtClean="0">
                <a:solidFill>
                  <a:srgbClr val="FF0000"/>
                </a:solidFill>
              </a:rPr>
              <a:t>CJD </a:t>
            </a:r>
            <a:r>
              <a:rPr lang="en-GB" dirty="0" smtClean="0"/>
              <a:t>for diagnosis and management</a:t>
            </a:r>
            <a:endParaRPr lang="en-GB" dirty="0"/>
          </a:p>
          <a:p>
            <a:pPr marL="449263" indent="-357188"/>
            <a:r>
              <a:rPr lang="en-GB" dirty="0" smtClean="0"/>
              <a:t>It is recommended that patients diagnosed with CJD create an </a:t>
            </a:r>
            <a:r>
              <a:rPr lang="en-GB" b="1" dirty="0" smtClean="0">
                <a:solidFill>
                  <a:srgbClr val="FF0000"/>
                </a:solidFill>
              </a:rPr>
              <a:t>advanced directive</a:t>
            </a:r>
            <a:r>
              <a:rPr lang="en-GB" dirty="0" smtClean="0"/>
              <a:t> whilst they maintain capacity to ensure that their expressed wishes are followed through when they lose the capacity.  These include:</a:t>
            </a:r>
          </a:p>
          <a:p>
            <a:pPr marL="627063" lvl="1" indent="-357188">
              <a:buFont typeface="Arial" panose="020B0604020202020204" pitchFamily="34" charset="0"/>
              <a:buChar char="•"/>
            </a:pPr>
            <a:r>
              <a:rPr lang="en-GB" dirty="0" smtClean="0"/>
              <a:t>Donation of organs for research (brain in particular)</a:t>
            </a:r>
          </a:p>
          <a:p>
            <a:pPr marL="627063" lvl="1" indent="-357188">
              <a:buFont typeface="Arial" panose="020B0604020202020204" pitchFamily="34" charset="0"/>
              <a:buChar char="•"/>
            </a:pPr>
            <a:r>
              <a:rPr lang="en-GB" dirty="0" smtClean="0"/>
              <a:t>Medications they wish to take</a:t>
            </a:r>
          </a:p>
          <a:p>
            <a:pPr marL="627063" lvl="1" indent="-357188">
              <a:buFont typeface="Arial" panose="020B0604020202020204" pitchFamily="34" charset="0"/>
              <a:buChar char="•"/>
            </a:pPr>
            <a:r>
              <a:rPr lang="en-GB" dirty="0" smtClean="0"/>
              <a:t>Use of nasogastric tubes if required</a:t>
            </a:r>
          </a:p>
          <a:p>
            <a:pPr marL="627063" lvl="1" indent="-357188">
              <a:buFont typeface="Arial" panose="020B0604020202020204" pitchFamily="34" charset="0"/>
              <a:buChar char="•"/>
            </a:pPr>
            <a:r>
              <a:rPr lang="en-GB" dirty="0" smtClean="0"/>
              <a:t>Use of mechanical ventilation if required</a:t>
            </a:r>
          </a:p>
        </p:txBody>
      </p:sp>
      <p:sp>
        <p:nvSpPr>
          <p:cNvPr id="4" name="TextBox 3"/>
          <p:cNvSpPr txBox="1"/>
          <p:nvPr/>
        </p:nvSpPr>
        <p:spPr>
          <a:xfrm>
            <a:off x="8980230" y="5609225"/>
            <a:ext cx="3257265" cy="523220"/>
          </a:xfrm>
          <a:prstGeom prst="rect">
            <a:avLst/>
          </a:prstGeom>
          <a:noFill/>
        </p:spPr>
        <p:txBody>
          <a:bodyPr wrap="square" rtlCol="0">
            <a:spAutoFit/>
          </a:bodyPr>
          <a:lstStyle/>
          <a:p>
            <a:pPr algn="ctr"/>
            <a:r>
              <a:rPr lang="en-GB" sz="1400" dirty="0" smtClean="0">
                <a:latin typeface="Times New Roman" panose="02020603050405020304" pitchFamily="18" charset="0"/>
                <a:cs typeface="Times New Roman" panose="02020603050405020304" pitchFamily="18" charset="0"/>
              </a:rPr>
              <a:t>The National CJD Research and Surveillance Unit (NCJDRSU) (2013)</a:t>
            </a:r>
            <a:endParaRPr lang="en-GB"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7933899" y="6056965"/>
            <a:ext cx="4126173" cy="307777"/>
          </a:xfrm>
          <a:prstGeom prst="rect">
            <a:avLst/>
          </a:prstGeom>
          <a:noFill/>
        </p:spPr>
        <p:txBody>
          <a:bodyPr wrap="square" rtlCol="0">
            <a:spAutoFit/>
          </a:bodyPr>
          <a:lstStyle/>
          <a:p>
            <a:pPr algn="r"/>
            <a:r>
              <a:rPr lang="en-GB" sz="1400" dirty="0">
                <a:latin typeface="Times New Roman" panose="02020603050405020304" pitchFamily="18" charset="0"/>
                <a:cs typeface="Times New Roman" panose="02020603050405020304" pitchFamily="18" charset="0"/>
              </a:rPr>
              <a:t>TSE Risk Assessment Sub </a:t>
            </a:r>
            <a:r>
              <a:rPr lang="en-GB" sz="1400" dirty="0" smtClean="0">
                <a:latin typeface="Times New Roman" panose="02020603050405020304" pitchFamily="18" charset="0"/>
                <a:cs typeface="Times New Roman" panose="02020603050405020304" pitchFamily="18" charset="0"/>
              </a:rPr>
              <a:t>Group (</a:t>
            </a:r>
            <a:r>
              <a:rPr lang="en-GB" sz="1400" dirty="0">
                <a:latin typeface="Times New Roman" panose="02020603050405020304" pitchFamily="18" charset="0"/>
                <a:cs typeface="Times New Roman" panose="02020603050405020304" pitchFamily="18" charset="0"/>
              </a:rPr>
              <a:t>2013</a:t>
            </a:r>
            <a:r>
              <a:rPr lang="en-GB" sz="1400" dirty="0" smtClean="0">
                <a:latin typeface="Times New Roman" panose="02020603050405020304" pitchFamily="18" charset="0"/>
                <a:cs typeface="Times New Roman" panose="02020603050405020304" pitchFamily="18" charset="0"/>
              </a:rPr>
              <a:t>)</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74238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Guidance</a:t>
            </a:r>
            <a:endParaRPr lang="en-GB" dirty="0"/>
          </a:p>
        </p:txBody>
      </p:sp>
      <p:sp>
        <p:nvSpPr>
          <p:cNvPr id="3" name="Content Placeholder 2"/>
          <p:cNvSpPr>
            <a:spLocks noGrp="1"/>
          </p:cNvSpPr>
          <p:nvPr>
            <p:ph idx="1"/>
          </p:nvPr>
        </p:nvSpPr>
        <p:spPr/>
        <p:txBody>
          <a:bodyPr/>
          <a:lstStyle/>
          <a:p>
            <a:r>
              <a:rPr lang="en-GB" dirty="0" smtClean="0"/>
              <a:t>Since the confirmed link between </a:t>
            </a:r>
            <a:r>
              <a:rPr lang="en-GB" dirty="0" err="1" smtClean="0"/>
              <a:t>vCJD</a:t>
            </a:r>
            <a:r>
              <a:rPr lang="en-GB" dirty="0" smtClean="0"/>
              <a:t> and BSE careful management &amp; guidance has been implemented by the Department of Health </a:t>
            </a:r>
            <a:r>
              <a:rPr lang="en-GB" dirty="0"/>
              <a:t>in the </a:t>
            </a:r>
            <a:r>
              <a:rPr lang="en-GB" dirty="0" smtClean="0"/>
              <a:t>UK in 2003 and refined annually </a:t>
            </a:r>
          </a:p>
          <a:p>
            <a:r>
              <a:rPr lang="en-GB" dirty="0" smtClean="0"/>
              <a:t>The aim of the guidance is to </a:t>
            </a:r>
            <a:r>
              <a:rPr lang="en-GB" b="1" dirty="0" smtClean="0">
                <a:solidFill>
                  <a:srgbClr val="FF0000"/>
                </a:solidFill>
              </a:rPr>
              <a:t>prevent the transmission of all forms of CJD and prion disease</a:t>
            </a:r>
          </a:p>
          <a:p>
            <a:r>
              <a:rPr lang="en-GB" dirty="0" smtClean="0"/>
              <a:t>There is a </a:t>
            </a:r>
            <a:r>
              <a:rPr lang="en-GB" b="1" dirty="0" smtClean="0">
                <a:solidFill>
                  <a:srgbClr val="FF0000"/>
                </a:solidFill>
              </a:rPr>
              <a:t>dedicated ‘key worker’ assigned to each case </a:t>
            </a:r>
            <a:r>
              <a:rPr lang="en-GB" dirty="0" smtClean="0"/>
              <a:t>who is there to coordinate the care of the patient and to provide support in terms of information and advice.</a:t>
            </a:r>
          </a:p>
          <a:p>
            <a:r>
              <a:rPr lang="en-GB" b="1" dirty="0" smtClean="0">
                <a:solidFill>
                  <a:srgbClr val="FF0000"/>
                </a:solidFill>
              </a:rPr>
              <a:t>GPs are recommended to be the ‘clinical guardian’ </a:t>
            </a:r>
            <a:r>
              <a:rPr lang="en-GB" dirty="0" smtClean="0"/>
              <a:t>and be in continual link with consultant neurologists and the 2 specialist centres for CJD</a:t>
            </a:r>
          </a:p>
          <a:p>
            <a:pPr marL="628650" lvl="1" indent="-357188">
              <a:buFont typeface="Arial" panose="020B0604020202020204" pitchFamily="34" charset="0"/>
              <a:buChar char="•"/>
            </a:pPr>
            <a:r>
              <a:rPr lang="en-GB" b="1" dirty="0" smtClean="0">
                <a:solidFill>
                  <a:srgbClr val="FF0000"/>
                </a:solidFill>
                <a:sym typeface="Wingdings" panose="05000000000000000000" pitchFamily="2" charset="2"/>
              </a:rPr>
              <a:t>National CJD Surveillance Unit and the National Prion Clinic</a:t>
            </a:r>
            <a:endParaRPr lang="en-GB" b="1" dirty="0" smtClean="0">
              <a:solidFill>
                <a:srgbClr val="FF0000"/>
              </a:solidFill>
            </a:endParaRPr>
          </a:p>
          <a:p>
            <a:r>
              <a:rPr lang="en-GB" dirty="0" smtClean="0"/>
              <a:t>A key part of the guidance is the classification of the patients into group dependent on their infective state and risk factors toward developing infection</a:t>
            </a:r>
            <a:endParaRPr lang="en-GB" dirty="0"/>
          </a:p>
        </p:txBody>
      </p:sp>
      <p:sp>
        <p:nvSpPr>
          <p:cNvPr id="4" name="TextBox 3"/>
          <p:cNvSpPr txBox="1"/>
          <p:nvPr/>
        </p:nvSpPr>
        <p:spPr>
          <a:xfrm>
            <a:off x="8952934" y="5609225"/>
            <a:ext cx="3257265" cy="523220"/>
          </a:xfrm>
          <a:prstGeom prst="rect">
            <a:avLst/>
          </a:prstGeom>
          <a:noFill/>
        </p:spPr>
        <p:txBody>
          <a:bodyPr wrap="square" rtlCol="0">
            <a:spAutoFit/>
          </a:bodyPr>
          <a:lstStyle/>
          <a:p>
            <a:pPr algn="ctr"/>
            <a:r>
              <a:rPr lang="en-GB" sz="1400" dirty="0" smtClean="0">
                <a:latin typeface="Times New Roman" panose="02020603050405020304" pitchFamily="18" charset="0"/>
                <a:cs typeface="Times New Roman" panose="02020603050405020304" pitchFamily="18" charset="0"/>
              </a:rPr>
              <a:t>The National CJD Research and Surveillance Unit (NCJDRSU) (2013)</a:t>
            </a:r>
            <a:endParaRPr lang="en-GB"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7933899" y="6056965"/>
            <a:ext cx="4126173" cy="307777"/>
          </a:xfrm>
          <a:prstGeom prst="rect">
            <a:avLst/>
          </a:prstGeom>
          <a:noFill/>
        </p:spPr>
        <p:txBody>
          <a:bodyPr wrap="square" rtlCol="0">
            <a:spAutoFit/>
          </a:bodyPr>
          <a:lstStyle/>
          <a:p>
            <a:pPr algn="r"/>
            <a:r>
              <a:rPr lang="en-GB" sz="1400" dirty="0">
                <a:latin typeface="Times New Roman" panose="02020603050405020304" pitchFamily="18" charset="0"/>
                <a:cs typeface="Times New Roman" panose="02020603050405020304" pitchFamily="18" charset="0"/>
              </a:rPr>
              <a:t>TSE Risk Assessment Sub </a:t>
            </a:r>
            <a:r>
              <a:rPr lang="en-GB" sz="1400" dirty="0" smtClean="0">
                <a:latin typeface="Times New Roman" panose="02020603050405020304" pitchFamily="18" charset="0"/>
                <a:cs typeface="Times New Roman" panose="02020603050405020304" pitchFamily="18" charset="0"/>
              </a:rPr>
              <a:t>Group (</a:t>
            </a:r>
            <a:r>
              <a:rPr lang="en-GB" sz="1400" dirty="0">
                <a:latin typeface="Times New Roman" panose="02020603050405020304" pitchFamily="18" charset="0"/>
                <a:cs typeface="Times New Roman" panose="02020603050405020304" pitchFamily="18" charset="0"/>
              </a:rPr>
              <a:t>2013</a:t>
            </a:r>
            <a:r>
              <a:rPr lang="en-GB" sz="1400" dirty="0" smtClean="0">
                <a:latin typeface="Times New Roman" panose="02020603050405020304" pitchFamily="18" charset="0"/>
                <a:cs typeface="Times New Roman" panose="02020603050405020304" pitchFamily="18" charset="0"/>
              </a:rPr>
              <a:t>)</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77609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Patient Classification</a:t>
            </a:r>
            <a:endParaRPr lang="en-GB" dirty="0"/>
          </a:p>
        </p:txBody>
      </p:sp>
      <p:sp>
        <p:nvSpPr>
          <p:cNvPr id="3" name="Content Placeholder 2"/>
          <p:cNvSpPr>
            <a:spLocks noGrp="1"/>
          </p:cNvSpPr>
          <p:nvPr>
            <p:ph idx="1"/>
          </p:nvPr>
        </p:nvSpPr>
        <p:spPr>
          <a:xfrm>
            <a:off x="1097280" y="1845734"/>
            <a:ext cx="10203066" cy="4023360"/>
          </a:xfrm>
        </p:spPr>
        <p:txBody>
          <a:bodyPr>
            <a:normAutofit/>
          </a:bodyPr>
          <a:lstStyle/>
          <a:p>
            <a:pPr marL="85725" indent="0">
              <a:buNone/>
            </a:pPr>
            <a:r>
              <a:rPr lang="en-GB" b="1" u="sng" dirty="0" smtClean="0"/>
              <a:t>Symptomatic</a:t>
            </a:r>
          </a:p>
          <a:p>
            <a:r>
              <a:rPr lang="en-GB" dirty="0" smtClean="0"/>
              <a:t>Patients that </a:t>
            </a:r>
            <a:r>
              <a:rPr lang="en-GB" b="1" dirty="0" smtClean="0">
                <a:solidFill>
                  <a:srgbClr val="FF0000"/>
                </a:solidFill>
              </a:rPr>
              <a:t>meet the diagnostic criteria for CJD / </a:t>
            </a:r>
            <a:r>
              <a:rPr lang="en-GB" b="1" dirty="0" err="1" smtClean="0">
                <a:solidFill>
                  <a:srgbClr val="FF0000"/>
                </a:solidFill>
              </a:rPr>
              <a:t>vCJD</a:t>
            </a:r>
            <a:endParaRPr lang="en-GB" b="1" dirty="0" smtClean="0">
              <a:solidFill>
                <a:srgbClr val="FF0000"/>
              </a:solidFill>
            </a:endParaRPr>
          </a:p>
          <a:p>
            <a:r>
              <a:rPr lang="en-GB" dirty="0" smtClean="0"/>
              <a:t>Can be definite, probable or possible cases</a:t>
            </a:r>
          </a:p>
          <a:p>
            <a:r>
              <a:rPr lang="en-GB" b="1" dirty="0" smtClean="0">
                <a:solidFill>
                  <a:srgbClr val="FF0000"/>
                </a:solidFill>
              </a:rPr>
              <a:t>Cases of neurological disease of unknown origin are included as well until confirmed diagnosis</a:t>
            </a:r>
            <a:endParaRPr lang="en-GB" b="1" dirty="0">
              <a:solidFill>
                <a:srgbClr val="FF0000"/>
              </a:solidFill>
            </a:endParaRPr>
          </a:p>
        </p:txBody>
      </p:sp>
      <p:sp>
        <p:nvSpPr>
          <p:cNvPr id="5" name="TextBox 4"/>
          <p:cNvSpPr txBox="1"/>
          <p:nvPr/>
        </p:nvSpPr>
        <p:spPr>
          <a:xfrm>
            <a:off x="7933899" y="6056965"/>
            <a:ext cx="4126173" cy="307777"/>
          </a:xfrm>
          <a:prstGeom prst="rect">
            <a:avLst/>
          </a:prstGeom>
          <a:noFill/>
        </p:spPr>
        <p:txBody>
          <a:bodyPr wrap="square" rtlCol="0">
            <a:spAutoFit/>
          </a:bodyPr>
          <a:lstStyle/>
          <a:p>
            <a:pPr algn="r"/>
            <a:r>
              <a:rPr lang="en-GB" sz="1400" dirty="0">
                <a:latin typeface="Times New Roman" panose="02020603050405020304" pitchFamily="18" charset="0"/>
                <a:cs typeface="Times New Roman" panose="02020603050405020304" pitchFamily="18" charset="0"/>
              </a:rPr>
              <a:t>TSE Risk Assessment Sub </a:t>
            </a:r>
            <a:r>
              <a:rPr lang="en-GB" sz="1400" dirty="0" smtClean="0">
                <a:latin typeface="Times New Roman" panose="02020603050405020304" pitchFamily="18" charset="0"/>
                <a:cs typeface="Times New Roman" panose="02020603050405020304" pitchFamily="18" charset="0"/>
              </a:rPr>
              <a:t>Group (</a:t>
            </a:r>
            <a:r>
              <a:rPr lang="en-GB" sz="1400" dirty="0">
                <a:latin typeface="Times New Roman" panose="02020603050405020304" pitchFamily="18" charset="0"/>
                <a:cs typeface="Times New Roman" panose="02020603050405020304" pitchFamily="18" charset="0"/>
              </a:rPr>
              <a:t>2013</a:t>
            </a:r>
            <a:r>
              <a:rPr lang="en-GB" sz="1400" dirty="0" smtClean="0">
                <a:latin typeface="Times New Roman" panose="02020603050405020304" pitchFamily="18" charset="0"/>
                <a:cs typeface="Times New Roman" panose="02020603050405020304" pitchFamily="18" charset="0"/>
              </a:rPr>
              <a:t>)</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89686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Patient Classification</a:t>
            </a:r>
            <a:endParaRPr lang="en-GB" dirty="0"/>
          </a:p>
        </p:txBody>
      </p:sp>
      <p:sp>
        <p:nvSpPr>
          <p:cNvPr id="3" name="Content Placeholder 2"/>
          <p:cNvSpPr>
            <a:spLocks noGrp="1"/>
          </p:cNvSpPr>
          <p:nvPr>
            <p:ph idx="1"/>
          </p:nvPr>
        </p:nvSpPr>
        <p:spPr/>
        <p:txBody>
          <a:bodyPr>
            <a:normAutofit/>
          </a:bodyPr>
          <a:lstStyle/>
          <a:p>
            <a:pPr marL="85725" indent="0">
              <a:buNone/>
            </a:pPr>
            <a:r>
              <a:rPr lang="en-GB" b="1" u="sng" dirty="0" smtClean="0"/>
              <a:t>At Increased Risk of Genetic CJD</a:t>
            </a:r>
          </a:p>
          <a:p>
            <a:r>
              <a:rPr lang="en-GB" dirty="0" smtClean="0"/>
              <a:t>Patients who are </a:t>
            </a:r>
            <a:r>
              <a:rPr lang="en-GB" b="1" dirty="0" smtClean="0">
                <a:solidFill>
                  <a:srgbClr val="FF0000"/>
                </a:solidFill>
              </a:rPr>
              <a:t>asymptomatic but are perceived to be at an increased risk of CJD </a:t>
            </a:r>
            <a:r>
              <a:rPr lang="en-GB" dirty="0" smtClean="0"/>
              <a:t>due to:</a:t>
            </a:r>
          </a:p>
          <a:p>
            <a:r>
              <a:rPr lang="en-GB" dirty="0" smtClean="0"/>
              <a:t>Family History</a:t>
            </a:r>
          </a:p>
          <a:p>
            <a:pPr marL="627063" lvl="1" indent="-354013">
              <a:buFont typeface="Arial" panose="020B0604020202020204" pitchFamily="34" charset="0"/>
              <a:buChar char="•"/>
            </a:pPr>
            <a:r>
              <a:rPr lang="en-GB" dirty="0" smtClean="0"/>
              <a:t>Or shown via other methods </a:t>
            </a:r>
            <a:r>
              <a:rPr lang="en-GB" dirty="0" smtClean="0">
                <a:sym typeface="Wingdings" panose="05000000000000000000" pitchFamily="2" charset="2"/>
              </a:rPr>
              <a:t> specific genetic testing</a:t>
            </a:r>
          </a:p>
          <a:p>
            <a:pPr marL="627063" lvl="1" indent="-354013">
              <a:buFont typeface="Arial" panose="020B0604020202020204" pitchFamily="34" charset="0"/>
              <a:buChar char="•"/>
            </a:pPr>
            <a:r>
              <a:rPr lang="en-GB" dirty="0" smtClean="0">
                <a:sym typeface="Wingdings" panose="05000000000000000000" pitchFamily="2" charset="2"/>
              </a:rPr>
              <a:t>Blood relative known to have a genetic mutation that increases the susceptibility of CJD</a:t>
            </a:r>
            <a:endParaRPr lang="en-GB" dirty="0">
              <a:sym typeface="Wingdings" panose="05000000000000000000" pitchFamily="2" charset="2"/>
            </a:endParaRPr>
          </a:p>
          <a:p>
            <a:pPr marL="627063" lvl="1" indent="-354013">
              <a:buFont typeface="Arial" panose="020B0604020202020204" pitchFamily="34" charset="0"/>
              <a:buChar char="•"/>
            </a:pPr>
            <a:r>
              <a:rPr lang="en-GB" dirty="0" smtClean="0">
                <a:sym typeface="Wingdings" panose="05000000000000000000" pitchFamily="2" charset="2"/>
              </a:rPr>
              <a:t>Have had 2 or more blood relatives with confirmed CJD</a:t>
            </a:r>
          </a:p>
          <a:p>
            <a:pPr marL="627063" lvl="1" indent="-354013">
              <a:buFont typeface="Arial" panose="020B0604020202020204" pitchFamily="34" charset="0"/>
              <a:buChar char="•"/>
            </a:pPr>
            <a:endParaRPr lang="en-GB" sz="1600" dirty="0">
              <a:sym typeface="Wingdings" panose="05000000000000000000" pitchFamily="2" charset="2"/>
            </a:endParaRPr>
          </a:p>
          <a:p>
            <a:pPr marL="4763" lvl="1" indent="0">
              <a:buNone/>
            </a:pPr>
            <a:r>
              <a:rPr lang="en-GB" sz="2000" dirty="0" smtClean="0">
                <a:sym typeface="Wingdings" panose="05000000000000000000" pitchFamily="2" charset="2"/>
              </a:rPr>
              <a:t>Discussed in a separate section</a:t>
            </a:r>
          </a:p>
          <a:p>
            <a:pPr marL="627063" lvl="1" indent="-354013">
              <a:buFont typeface="Arial" panose="020B0604020202020204" pitchFamily="34" charset="0"/>
              <a:buChar char="•"/>
            </a:pPr>
            <a:endParaRPr lang="en-GB" dirty="0" smtClean="0"/>
          </a:p>
        </p:txBody>
      </p:sp>
      <p:sp>
        <p:nvSpPr>
          <p:cNvPr id="4" name="TextBox 3"/>
          <p:cNvSpPr txBox="1"/>
          <p:nvPr/>
        </p:nvSpPr>
        <p:spPr>
          <a:xfrm>
            <a:off x="7970291" y="6026188"/>
            <a:ext cx="4126173" cy="307777"/>
          </a:xfrm>
          <a:prstGeom prst="rect">
            <a:avLst/>
          </a:prstGeom>
          <a:noFill/>
        </p:spPr>
        <p:txBody>
          <a:bodyPr wrap="square" rtlCol="0">
            <a:spAutoFit/>
          </a:bodyPr>
          <a:lstStyle/>
          <a:p>
            <a:pPr algn="r"/>
            <a:r>
              <a:rPr lang="en-GB" sz="1400" dirty="0">
                <a:latin typeface="Times New Roman" panose="02020603050405020304" pitchFamily="18" charset="0"/>
                <a:cs typeface="Times New Roman" panose="02020603050405020304" pitchFamily="18" charset="0"/>
              </a:rPr>
              <a:t>TSE Risk Assessment Sub </a:t>
            </a:r>
            <a:r>
              <a:rPr lang="en-GB" sz="1400" dirty="0" smtClean="0">
                <a:latin typeface="Times New Roman" panose="02020603050405020304" pitchFamily="18" charset="0"/>
                <a:cs typeface="Times New Roman" panose="02020603050405020304" pitchFamily="18" charset="0"/>
              </a:rPr>
              <a:t>Group (</a:t>
            </a:r>
            <a:r>
              <a:rPr lang="en-GB" sz="1400" dirty="0">
                <a:latin typeface="Times New Roman" panose="02020603050405020304" pitchFamily="18" charset="0"/>
                <a:cs typeface="Times New Roman" panose="02020603050405020304" pitchFamily="18" charset="0"/>
              </a:rPr>
              <a:t>2013</a:t>
            </a:r>
            <a:r>
              <a:rPr lang="en-GB" sz="1400" dirty="0" smtClean="0">
                <a:latin typeface="Times New Roman" panose="02020603050405020304" pitchFamily="18" charset="0"/>
                <a:cs typeface="Times New Roman" panose="02020603050405020304" pitchFamily="18" charset="0"/>
              </a:rPr>
              <a:t>)</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47539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Patient Classification</a:t>
            </a:r>
            <a:endParaRPr lang="en-GB" dirty="0"/>
          </a:p>
        </p:txBody>
      </p:sp>
      <p:sp>
        <p:nvSpPr>
          <p:cNvPr id="3" name="Content Placeholder 2"/>
          <p:cNvSpPr>
            <a:spLocks noGrp="1"/>
          </p:cNvSpPr>
          <p:nvPr>
            <p:ph idx="1"/>
          </p:nvPr>
        </p:nvSpPr>
        <p:spPr/>
        <p:txBody>
          <a:bodyPr>
            <a:normAutofit/>
          </a:bodyPr>
          <a:lstStyle/>
          <a:p>
            <a:pPr marL="85725" indent="0">
              <a:buNone/>
            </a:pPr>
            <a:r>
              <a:rPr lang="en-GB" b="1" u="sng" dirty="0" smtClean="0"/>
              <a:t>At Increased Risk of </a:t>
            </a:r>
            <a:r>
              <a:rPr lang="en-GB" b="1" u="sng" dirty="0" err="1" smtClean="0"/>
              <a:t>vCJD</a:t>
            </a:r>
            <a:endParaRPr lang="en-GB" b="1" u="sng" dirty="0" smtClean="0"/>
          </a:p>
          <a:p>
            <a:r>
              <a:rPr lang="en-GB" dirty="0" smtClean="0"/>
              <a:t>Patients who are </a:t>
            </a:r>
            <a:r>
              <a:rPr lang="en-GB" b="1" dirty="0" smtClean="0">
                <a:solidFill>
                  <a:srgbClr val="FF0000"/>
                </a:solidFill>
              </a:rPr>
              <a:t>asymptomatic but are perceived to be at an increased risk of CJD </a:t>
            </a:r>
            <a:r>
              <a:rPr lang="en-GB" dirty="0" smtClean="0"/>
              <a:t>due to:</a:t>
            </a:r>
          </a:p>
          <a:p>
            <a:r>
              <a:rPr lang="en-GB" dirty="0" smtClean="0"/>
              <a:t>Contact with contaminated blood products for a patient who went on to develop </a:t>
            </a:r>
            <a:r>
              <a:rPr lang="en-GB" dirty="0" err="1" smtClean="0"/>
              <a:t>vCJD</a:t>
            </a:r>
            <a:endParaRPr lang="en-GB" dirty="0" smtClean="0"/>
          </a:p>
          <a:p>
            <a:pPr marL="627063" lvl="1" indent="-354013">
              <a:buFont typeface="Arial" panose="020B0604020202020204" pitchFamily="34" charset="0"/>
              <a:buChar char="•"/>
            </a:pPr>
            <a:r>
              <a:rPr lang="en-GB" dirty="0" smtClean="0"/>
              <a:t>Full donation of blood products</a:t>
            </a:r>
          </a:p>
          <a:p>
            <a:pPr marL="627063" lvl="1" indent="-354013">
              <a:buFont typeface="Arial" panose="020B0604020202020204" pitchFamily="34" charset="0"/>
              <a:buChar char="•"/>
            </a:pPr>
            <a:r>
              <a:rPr lang="en-GB" dirty="0" smtClean="0"/>
              <a:t>Non </a:t>
            </a:r>
            <a:r>
              <a:rPr lang="en-GB" dirty="0" err="1" smtClean="0"/>
              <a:t>leucodepleted</a:t>
            </a:r>
            <a:r>
              <a:rPr lang="en-GB" dirty="0" smtClean="0"/>
              <a:t> red blood cells</a:t>
            </a:r>
          </a:p>
          <a:p>
            <a:pPr marL="627063" lvl="1" indent="-354013">
              <a:buFont typeface="Arial" panose="020B0604020202020204" pitchFamily="34" charset="0"/>
              <a:buChar char="•"/>
            </a:pPr>
            <a:r>
              <a:rPr lang="en-GB" dirty="0" smtClean="0"/>
              <a:t>Platelets</a:t>
            </a:r>
          </a:p>
          <a:p>
            <a:pPr marL="627063" lvl="1" indent="-354013">
              <a:buFont typeface="Arial" panose="020B0604020202020204" pitchFamily="34" charset="0"/>
              <a:buChar char="•"/>
            </a:pPr>
            <a:r>
              <a:rPr lang="en-GB" b="1" dirty="0" smtClean="0">
                <a:solidFill>
                  <a:srgbClr val="FF0000"/>
                </a:solidFill>
              </a:rPr>
              <a:t>From 300 or more donors</a:t>
            </a:r>
          </a:p>
        </p:txBody>
      </p:sp>
      <p:sp>
        <p:nvSpPr>
          <p:cNvPr id="4" name="TextBox 3"/>
          <p:cNvSpPr txBox="1"/>
          <p:nvPr/>
        </p:nvSpPr>
        <p:spPr>
          <a:xfrm>
            <a:off x="7906603" y="6056965"/>
            <a:ext cx="4126173" cy="307777"/>
          </a:xfrm>
          <a:prstGeom prst="rect">
            <a:avLst/>
          </a:prstGeom>
          <a:noFill/>
        </p:spPr>
        <p:txBody>
          <a:bodyPr wrap="square" rtlCol="0">
            <a:spAutoFit/>
          </a:bodyPr>
          <a:lstStyle/>
          <a:p>
            <a:pPr algn="r"/>
            <a:r>
              <a:rPr lang="en-GB" sz="1400" dirty="0">
                <a:latin typeface="Times New Roman" panose="02020603050405020304" pitchFamily="18" charset="0"/>
                <a:cs typeface="Times New Roman" panose="02020603050405020304" pitchFamily="18" charset="0"/>
              </a:rPr>
              <a:t>TSE Risk Assessment Sub </a:t>
            </a:r>
            <a:r>
              <a:rPr lang="en-GB" sz="1400" dirty="0" smtClean="0">
                <a:latin typeface="Times New Roman" panose="02020603050405020304" pitchFamily="18" charset="0"/>
                <a:cs typeface="Times New Roman" panose="02020603050405020304" pitchFamily="18" charset="0"/>
              </a:rPr>
              <a:t>Group (</a:t>
            </a:r>
            <a:r>
              <a:rPr lang="en-GB" sz="1400" dirty="0">
                <a:latin typeface="Times New Roman" panose="02020603050405020304" pitchFamily="18" charset="0"/>
                <a:cs typeface="Times New Roman" panose="02020603050405020304" pitchFamily="18" charset="0"/>
              </a:rPr>
              <a:t>2013</a:t>
            </a:r>
            <a:r>
              <a:rPr lang="en-GB" sz="1400" dirty="0" smtClean="0">
                <a:latin typeface="Times New Roman" panose="02020603050405020304" pitchFamily="18" charset="0"/>
                <a:cs typeface="Times New Roman" panose="02020603050405020304" pitchFamily="18" charset="0"/>
              </a:rPr>
              <a:t>)</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156491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Patient Classification</a:t>
            </a:r>
            <a:endParaRPr lang="en-GB" dirty="0"/>
          </a:p>
        </p:txBody>
      </p:sp>
      <p:sp>
        <p:nvSpPr>
          <p:cNvPr id="3" name="Content Placeholder 2"/>
          <p:cNvSpPr>
            <a:spLocks noGrp="1"/>
          </p:cNvSpPr>
          <p:nvPr>
            <p:ph idx="1"/>
          </p:nvPr>
        </p:nvSpPr>
        <p:spPr>
          <a:xfrm>
            <a:off x="1097280" y="1845733"/>
            <a:ext cx="10058400" cy="4404941"/>
          </a:xfrm>
        </p:spPr>
        <p:txBody>
          <a:bodyPr>
            <a:normAutofit lnSpcReduction="10000"/>
          </a:bodyPr>
          <a:lstStyle/>
          <a:p>
            <a:pPr marL="85725" indent="0">
              <a:buNone/>
            </a:pPr>
            <a:r>
              <a:rPr lang="en-GB" b="1" u="sng" dirty="0" smtClean="0"/>
              <a:t>At Increased Risk of CJD through Iatrogenic Exposures</a:t>
            </a:r>
          </a:p>
          <a:p>
            <a:r>
              <a:rPr lang="en-GB" dirty="0" smtClean="0"/>
              <a:t>Patients who are </a:t>
            </a:r>
            <a:r>
              <a:rPr lang="en-GB" b="1" dirty="0" smtClean="0">
                <a:solidFill>
                  <a:srgbClr val="FF0000"/>
                </a:solidFill>
              </a:rPr>
              <a:t>asymptomatic but are perceived to be at an increased risk of CJD </a:t>
            </a:r>
            <a:r>
              <a:rPr lang="en-GB" dirty="0" smtClean="0"/>
              <a:t>due to:</a:t>
            </a:r>
          </a:p>
          <a:p>
            <a:r>
              <a:rPr lang="en-GB" dirty="0" smtClean="0"/>
              <a:t>Received growth hormone or Gonadotropin Releasing hormone from human pituitary glands</a:t>
            </a:r>
          </a:p>
          <a:p>
            <a:pPr marL="627063" lvl="1" indent="-354013">
              <a:buFont typeface="Arial" panose="020B0604020202020204" pitchFamily="34" charset="0"/>
              <a:buChar char="•"/>
            </a:pPr>
            <a:r>
              <a:rPr lang="en-GB" dirty="0" smtClean="0"/>
              <a:t>Discontinued in the UK in 1973 (</a:t>
            </a:r>
            <a:r>
              <a:rPr lang="en-GB" dirty="0" err="1" smtClean="0"/>
              <a:t>GnRH</a:t>
            </a:r>
            <a:r>
              <a:rPr lang="en-GB" dirty="0" smtClean="0"/>
              <a:t>) and 1985 (GH)</a:t>
            </a:r>
          </a:p>
          <a:p>
            <a:pPr marL="627063" lvl="1" indent="-354013">
              <a:buFont typeface="Arial" panose="020B0604020202020204" pitchFamily="34" charset="0"/>
              <a:buChar char="•"/>
            </a:pPr>
            <a:r>
              <a:rPr lang="en-GB" dirty="0" smtClean="0"/>
              <a:t>May have continued in other countries after this date so check during history</a:t>
            </a:r>
          </a:p>
          <a:p>
            <a:pPr marL="450850" indent="-355600"/>
            <a:r>
              <a:rPr lang="en-GB" dirty="0" smtClean="0"/>
              <a:t>Have had </a:t>
            </a:r>
            <a:r>
              <a:rPr lang="en-GB" dirty="0" err="1" smtClean="0"/>
              <a:t>intradural</a:t>
            </a:r>
            <a:r>
              <a:rPr lang="en-GB" dirty="0" smtClean="0"/>
              <a:t> brain or spinal surgery before August 1992</a:t>
            </a:r>
          </a:p>
          <a:p>
            <a:pPr marL="627063" lvl="1" indent="-354013">
              <a:lnSpc>
                <a:spcPct val="110000"/>
              </a:lnSpc>
              <a:buFont typeface="Arial" panose="020B0604020202020204" pitchFamily="34" charset="0"/>
              <a:buChar char="•"/>
            </a:pPr>
            <a:r>
              <a:rPr lang="en-GB" dirty="0" smtClean="0"/>
              <a:t>Or have / might have been the recipient of human derived </a:t>
            </a:r>
            <a:r>
              <a:rPr lang="en-GB" dirty="0" err="1" smtClean="0"/>
              <a:t>dura</a:t>
            </a:r>
            <a:r>
              <a:rPr lang="en-GB" dirty="0" smtClean="0"/>
              <a:t> mater</a:t>
            </a:r>
          </a:p>
          <a:p>
            <a:pPr marL="450850" lvl="1" indent="-354013">
              <a:lnSpc>
                <a:spcPct val="120000"/>
              </a:lnSpc>
              <a:buFont typeface="Arial" panose="020B0604020202020204" pitchFamily="34" charset="0"/>
              <a:buChar char="•"/>
            </a:pPr>
            <a:r>
              <a:rPr lang="en-GB" sz="2000" dirty="0" smtClean="0"/>
              <a:t>Have had surgery with implements that might have been contaminated by use on a patient who went on to develop CJD / </a:t>
            </a:r>
            <a:r>
              <a:rPr lang="en-GB" sz="2000" dirty="0" err="1" smtClean="0"/>
              <a:t>vCJD</a:t>
            </a:r>
            <a:r>
              <a:rPr lang="en-GB" sz="2000" dirty="0" smtClean="0"/>
              <a:t> or was at increased risk of the conditions</a:t>
            </a:r>
          </a:p>
          <a:p>
            <a:pPr marL="450850" lvl="1" indent="-354013">
              <a:buFont typeface="Arial" panose="020B0604020202020204" pitchFamily="34" charset="0"/>
              <a:buChar char="•"/>
            </a:pPr>
            <a:r>
              <a:rPr lang="en-GB" sz="2000" dirty="0" smtClean="0"/>
              <a:t>Have had blood transfusions which have been identified as being from </a:t>
            </a:r>
            <a:r>
              <a:rPr lang="en-GB" sz="2000" b="1" dirty="0" smtClean="0">
                <a:solidFill>
                  <a:srgbClr val="FF0000"/>
                </a:solidFill>
              </a:rPr>
              <a:t>more than 300 donors since January 1990</a:t>
            </a:r>
            <a:r>
              <a:rPr lang="en-GB" sz="2000" dirty="0" smtClean="0"/>
              <a:t> or have given blood to someone who went on to develop CJD</a:t>
            </a:r>
          </a:p>
          <a:p>
            <a:pPr marL="450850" lvl="1" indent="-354013">
              <a:buFont typeface="Arial" panose="020B0604020202020204" pitchFamily="34" charset="0"/>
              <a:buChar char="•"/>
            </a:pPr>
            <a:r>
              <a:rPr lang="en-GB" sz="2000" dirty="0" smtClean="0"/>
              <a:t>Have been treated with certain UK sourced plasma products between 1990 and 2001</a:t>
            </a:r>
          </a:p>
          <a:p>
            <a:pPr marL="450850" lvl="1" indent="-354013">
              <a:buFont typeface="Arial" panose="020B0604020202020204" pitchFamily="34" charset="0"/>
              <a:buChar char="•"/>
            </a:pPr>
            <a:endParaRPr lang="en-GB" dirty="0" smtClean="0"/>
          </a:p>
        </p:txBody>
      </p:sp>
      <p:sp>
        <p:nvSpPr>
          <p:cNvPr id="4" name="TextBox 3"/>
          <p:cNvSpPr txBox="1"/>
          <p:nvPr/>
        </p:nvSpPr>
        <p:spPr>
          <a:xfrm>
            <a:off x="7929349" y="6057780"/>
            <a:ext cx="4126173" cy="307777"/>
          </a:xfrm>
          <a:prstGeom prst="rect">
            <a:avLst/>
          </a:prstGeom>
          <a:noFill/>
        </p:spPr>
        <p:txBody>
          <a:bodyPr wrap="square" rtlCol="0">
            <a:spAutoFit/>
          </a:bodyPr>
          <a:lstStyle/>
          <a:p>
            <a:pPr algn="r"/>
            <a:r>
              <a:rPr lang="en-GB" sz="1400" dirty="0">
                <a:latin typeface="Times New Roman" panose="02020603050405020304" pitchFamily="18" charset="0"/>
                <a:cs typeface="Times New Roman" panose="02020603050405020304" pitchFamily="18" charset="0"/>
              </a:rPr>
              <a:t>TSE Risk Assessment Sub </a:t>
            </a:r>
            <a:r>
              <a:rPr lang="en-GB" sz="1400" dirty="0" smtClean="0">
                <a:latin typeface="Times New Roman" panose="02020603050405020304" pitchFamily="18" charset="0"/>
                <a:cs typeface="Times New Roman" panose="02020603050405020304" pitchFamily="18" charset="0"/>
              </a:rPr>
              <a:t>Group (</a:t>
            </a:r>
            <a:r>
              <a:rPr lang="en-GB" sz="1400" dirty="0">
                <a:latin typeface="Times New Roman" panose="02020603050405020304" pitchFamily="18" charset="0"/>
                <a:cs typeface="Times New Roman" panose="02020603050405020304" pitchFamily="18" charset="0"/>
              </a:rPr>
              <a:t>2013</a:t>
            </a:r>
            <a:r>
              <a:rPr lang="en-GB" sz="1400" dirty="0" smtClean="0">
                <a:latin typeface="Times New Roman" panose="02020603050405020304" pitchFamily="18" charset="0"/>
                <a:cs typeface="Times New Roman" panose="02020603050405020304" pitchFamily="18" charset="0"/>
              </a:rPr>
              <a:t>)</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82272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Management of the Classifications</a:t>
            </a:r>
            <a:endParaRPr lang="en-GB" dirty="0"/>
          </a:p>
        </p:txBody>
      </p:sp>
      <p:sp>
        <p:nvSpPr>
          <p:cNvPr id="3" name="Content Placeholder 2"/>
          <p:cNvSpPr>
            <a:spLocks noGrp="1"/>
          </p:cNvSpPr>
          <p:nvPr>
            <p:ph idx="1"/>
          </p:nvPr>
        </p:nvSpPr>
        <p:spPr>
          <a:xfrm>
            <a:off x="832513" y="1845734"/>
            <a:ext cx="10699845" cy="4023360"/>
          </a:xfrm>
        </p:spPr>
        <p:txBody>
          <a:bodyPr>
            <a:normAutofit lnSpcReduction="10000"/>
          </a:bodyPr>
          <a:lstStyle/>
          <a:p>
            <a:r>
              <a:rPr lang="en-GB" b="1" dirty="0" smtClean="0">
                <a:solidFill>
                  <a:srgbClr val="FF0000"/>
                </a:solidFill>
              </a:rPr>
              <a:t>In hospital does not need to be any different from other patients with neurological conditions</a:t>
            </a:r>
          </a:p>
          <a:p>
            <a:pPr marL="627063" lvl="1" indent="-354013">
              <a:buFont typeface="Arial" panose="020B0604020202020204" pitchFamily="34" charset="0"/>
              <a:buChar char="•"/>
            </a:pPr>
            <a:r>
              <a:rPr lang="en-GB" dirty="0" smtClean="0"/>
              <a:t>Management can be done on an open ward and isolation is not required</a:t>
            </a:r>
          </a:p>
          <a:p>
            <a:pPr marL="627063" lvl="1" indent="-354013">
              <a:buFont typeface="Arial" panose="020B0604020202020204" pitchFamily="34" charset="0"/>
              <a:buChar char="•"/>
            </a:pPr>
            <a:r>
              <a:rPr lang="en-GB" dirty="0" smtClean="0"/>
              <a:t>Standard infection control procedures should be followed</a:t>
            </a:r>
          </a:p>
          <a:p>
            <a:pPr marL="446088" indent="-354013"/>
            <a:r>
              <a:rPr lang="en-GB" dirty="0" smtClean="0"/>
              <a:t>Management in the community should not be avoided particularly in the early stages of the disease as long as standard infection control procedures are followed</a:t>
            </a:r>
          </a:p>
          <a:p>
            <a:pPr marL="625475" lvl="1" indent="-354013">
              <a:buFont typeface="Arial" panose="020B0604020202020204" pitchFamily="34" charset="0"/>
              <a:buChar char="•"/>
            </a:pPr>
            <a:r>
              <a:rPr lang="en-GB" dirty="0" smtClean="0"/>
              <a:t>There is no risk of direct transmission of the disease so regular contact with family and friends is recommended to maintain psychological health</a:t>
            </a:r>
          </a:p>
          <a:p>
            <a:pPr marL="625475" lvl="1" indent="-354013">
              <a:buFont typeface="Arial" panose="020B0604020202020204" pitchFamily="34" charset="0"/>
              <a:buChar char="•"/>
            </a:pPr>
            <a:r>
              <a:rPr lang="en-GB" dirty="0" smtClean="0"/>
              <a:t>Routine clinical contact should be maintained to ensure knowledge of the current state of the disease</a:t>
            </a:r>
          </a:p>
          <a:p>
            <a:pPr marL="444500" indent="-354013"/>
            <a:r>
              <a:rPr lang="en-GB" b="1" dirty="0" smtClean="0">
                <a:solidFill>
                  <a:srgbClr val="FF0000"/>
                </a:solidFill>
              </a:rPr>
              <a:t>In symptomatic patients when performing invasive procedures, considerations need to be made with regards to the infectivity of the tissues and precautions taken if required</a:t>
            </a:r>
          </a:p>
          <a:p>
            <a:pPr marL="444500" indent="-354013"/>
            <a:r>
              <a:rPr lang="en-GB" b="1" dirty="0" smtClean="0">
                <a:solidFill>
                  <a:srgbClr val="FF0000"/>
                </a:solidFill>
              </a:rPr>
              <a:t>Procedures should only be carried out by staff who are well trained and aware of the risks of involved with the tasks</a:t>
            </a:r>
            <a:endParaRPr lang="en-GB" b="1" dirty="0">
              <a:solidFill>
                <a:srgbClr val="FF0000"/>
              </a:solidFill>
            </a:endParaRPr>
          </a:p>
        </p:txBody>
      </p:sp>
      <p:sp>
        <p:nvSpPr>
          <p:cNvPr id="4" name="TextBox 3"/>
          <p:cNvSpPr txBox="1"/>
          <p:nvPr/>
        </p:nvSpPr>
        <p:spPr>
          <a:xfrm>
            <a:off x="7956645" y="6026188"/>
            <a:ext cx="4126173" cy="307777"/>
          </a:xfrm>
          <a:prstGeom prst="rect">
            <a:avLst/>
          </a:prstGeom>
          <a:noFill/>
        </p:spPr>
        <p:txBody>
          <a:bodyPr wrap="square" rtlCol="0">
            <a:spAutoFit/>
          </a:bodyPr>
          <a:lstStyle/>
          <a:p>
            <a:pPr algn="r"/>
            <a:r>
              <a:rPr lang="en-GB" sz="1400" dirty="0">
                <a:latin typeface="Times New Roman" panose="02020603050405020304" pitchFamily="18" charset="0"/>
                <a:cs typeface="Times New Roman" panose="02020603050405020304" pitchFamily="18" charset="0"/>
              </a:rPr>
              <a:t>TSE Risk Assessment Sub </a:t>
            </a:r>
            <a:r>
              <a:rPr lang="en-GB" sz="1400" dirty="0" smtClean="0">
                <a:latin typeface="Times New Roman" panose="02020603050405020304" pitchFamily="18" charset="0"/>
                <a:cs typeface="Times New Roman" panose="02020603050405020304" pitchFamily="18" charset="0"/>
              </a:rPr>
              <a:t>Group (</a:t>
            </a:r>
            <a:r>
              <a:rPr lang="en-GB" sz="1400" dirty="0">
                <a:latin typeface="Times New Roman" panose="02020603050405020304" pitchFamily="18" charset="0"/>
                <a:cs typeface="Times New Roman" panose="02020603050405020304" pitchFamily="18" charset="0"/>
              </a:rPr>
              <a:t>2013</a:t>
            </a:r>
            <a:r>
              <a:rPr lang="en-GB" sz="1400" dirty="0" smtClean="0">
                <a:latin typeface="Times New Roman" panose="02020603050405020304" pitchFamily="18" charset="0"/>
                <a:cs typeface="Times New Roman" panose="02020603050405020304" pitchFamily="18" charset="0"/>
              </a:rPr>
              <a:t>)</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30333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Management of Tissues</a:t>
            </a:r>
            <a:endParaRPr lang="en-GB" dirty="0"/>
          </a:p>
        </p:txBody>
      </p:sp>
      <p:sp>
        <p:nvSpPr>
          <p:cNvPr id="3" name="Content Placeholder 2"/>
          <p:cNvSpPr>
            <a:spLocks noGrp="1"/>
          </p:cNvSpPr>
          <p:nvPr>
            <p:ph idx="1"/>
          </p:nvPr>
        </p:nvSpPr>
        <p:spPr>
          <a:xfrm>
            <a:off x="1097280" y="1845733"/>
            <a:ext cx="10058400" cy="4330303"/>
          </a:xfrm>
        </p:spPr>
        <p:txBody>
          <a:bodyPr>
            <a:normAutofit fontScale="92500" lnSpcReduction="10000"/>
          </a:bodyPr>
          <a:lstStyle/>
          <a:p>
            <a:r>
              <a:rPr lang="en-GB" b="1" u="sng" dirty="0" smtClean="0"/>
              <a:t>High Risk Tissues</a:t>
            </a:r>
          </a:p>
          <a:p>
            <a:pPr marL="358775" indent="0">
              <a:buNone/>
            </a:pPr>
            <a:r>
              <a:rPr lang="en-GB" dirty="0" smtClean="0"/>
              <a:t>Brain, Spinal Cord, Cranial Nerves (in particular the whole optic nerve), Cranial Ganglia, Posterior of the eye and the pituitary Gland</a:t>
            </a:r>
          </a:p>
          <a:p>
            <a:r>
              <a:rPr lang="en-GB" b="1" u="sng" dirty="0" smtClean="0"/>
              <a:t>Medium Risk Tissues</a:t>
            </a:r>
          </a:p>
          <a:p>
            <a:pPr marL="358775" indent="0">
              <a:buNone/>
            </a:pPr>
            <a:r>
              <a:rPr lang="en-GB" dirty="0" smtClean="0"/>
              <a:t>Spinal ganglia, olfactory epithelium </a:t>
            </a:r>
          </a:p>
          <a:p>
            <a:pPr marL="358775" indent="0">
              <a:buNone/>
            </a:pPr>
            <a:r>
              <a:rPr lang="en-GB" b="1" dirty="0" smtClean="0">
                <a:solidFill>
                  <a:srgbClr val="FF0000"/>
                </a:solidFill>
              </a:rPr>
              <a:t>In addition if </a:t>
            </a:r>
            <a:r>
              <a:rPr lang="en-GB" b="1" dirty="0" err="1" smtClean="0">
                <a:solidFill>
                  <a:srgbClr val="FF0000"/>
                </a:solidFill>
              </a:rPr>
              <a:t>vCJD</a:t>
            </a:r>
            <a:r>
              <a:rPr lang="en-GB" b="1" dirty="0" smtClean="0">
                <a:solidFill>
                  <a:srgbClr val="FF0000"/>
                </a:solidFill>
              </a:rPr>
              <a:t>: </a:t>
            </a:r>
            <a:r>
              <a:rPr lang="en-GB" dirty="0" smtClean="0"/>
              <a:t>Tonsils, appendix, thymus, spleen, adrenal gland, lymph nodes and gut associated lymphoid tissues</a:t>
            </a:r>
          </a:p>
          <a:p>
            <a:r>
              <a:rPr lang="en-GB" b="1" u="sng" dirty="0" smtClean="0"/>
              <a:t>Low Risk Tissues</a:t>
            </a:r>
          </a:p>
          <a:p>
            <a:pPr marL="358775" indent="0">
              <a:buNone/>
            </a:pPr>
            <a:r>
              <a:rPr lang="en-GB" dirty="0" smtClean="0"/>
              <a:t>All other tissues including: blood, saliva, CSF and bodily excretions</a:t>
            </a:r>
          </a:p>
          <a:p>
            <a:pPr marL="358775" indent="0">
              <a:buNone/>
            </a:pPr>
            <a:r>
              <a:rPr lang="en-GB" b="1" dirty="0" smtClean="0">
                <a:solidFill>
                  <a:srgbClr val="FF0000"/>
                </a:solidFill>
              </a:rPr>
              <a:t>Blood only high risk if transfused in large volumes from </a:t>
            </a:r>
            <a:r>
              <a:rPr lang="en-GB" b="1" dirty="0" err="1" smtClean="0">
                <a:solidFill>
                  <a:srgbClr val="FF0000"/>
                </a:solidFill>
              </a:rPr>
              <a:t>vCJD</a:t>
            </a:r>
            <a:r>
              <a:rPr lang="en-GB" b="1" dirty="0" smtClean="0">
                <a:solidFill>
                  <a:srgbClr val="FF0000"/>
                </a:solidFill>
              </a:rPr>
              <a:t> patients</a:t>
            </a:r>
          </a:p>
          <a:p>
            <a:pPr marL="358775" indent="0">
              <a:buNone/>
            </a:pPr>
            <a:r>
              <a:rPr lang="en-GB" dirty="0" smtClean="0"/>
              <a:t>Dura mater unless implanted prior to 1992 </a:t>
            </a:r>
            <a:r>
              <a:rPr lang="en-GB" dirty="0" smtClean="0">
                <a:sym typeface="Wingdings" panose="05000000000000000000" pitchFamily="2" charset="2"/>
              </a:rPr>
              <a:t> high risk as are the instruments used to perform the operation</a:t>
            </a:r>
            <a:endParaRPr lang="en-GB" dirty="0"/>
          </a:p>
        </p:txBody>
      </p:sp>
      <p:sp>
        <p:nvSpPr>
          <p:cNvPr id="4" name="TextBox 3"/>
          <p:cNvSpPr txBox="1"/>
          <p:nvPr/>
        </p:nvSpPr>
        <p:spPr>
          <a:xfrm>
            <a:off x="7933899" y="5977727"/>
            <a:ext cx="4126173" cy="307777"/>
          </a:xfrm>
          <a:prstGeom prst="rect">
            <a:avLst/>
          </a:prstGeom>
          <a:noFill/>
        </p:spPr>
        <p:txBody>
          <a:bodyPr wrap="square" rtlCol="0">
            <a:spAutoFit/>
          </a:bodyPr>
          <a:lstStyle/>
          <a:p>
            <a:pPr algn="r"/>
            <a:r>
              <a:rPr lang="en-GB" sz="1400" dirty="0">
                <a:latin typeface="Times New Roman" panose="02020603050405020304" pitchFamily="18" charset="0"/>
                <a:cs typeface="Times New Roman" panose="02020603050405020304" pitchFamily="18" charset="0"/>
              </a:rPr>
              <a:t>TSE Risk Assessment Sub </a:t>
            </a:r>
            <a:r>
              <a:rPr lang="en-GB" sz="1400" dirty="0" smtClean="0">
                <a:latin typeface="Times New Roman" panose="02020603050405020304" pitchFamily="18" charset="0"/>
                <a:cs typeface="Times New Roman" panose="02020603050405020304" pitchFamily="18" charset="0"/>
              </a:rPr>
              <a:t>Group (</a:t>
            </a:r>
            <a:r>
              <a:rPr lang="en-GB" sz="1400" dirty="0">
                <a:latin typeface="Times New Roman" panose="02020603050405020304" pitchFamily="18" charset="0"/>
                <a:cs typeface="Times New Roman" panose="02020603050405020304" pitchFamily="18" charset="0"/>
              </a:rPr>
              <a:t>2013</a:t>
            </a:r>
            <a:r>
              <a:rPr lang="en-GB" sz="1400" dirty="0" smtClean="0">
                <a:latin typeface="Times New Roman" panose="02020603050405020304" pitchFamily="18" charset="0"/>
                <a:cs typeface="Times New Roman" panose="02020603050405020304" pitchFamily="18" charset="0"/>
              </a:rPr>
              <a:t>)</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3620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Management of Tissues</a:t>
            </a:r>
            <a:endParaRPr lang="en-GB" dirty="0"/>
          </a:p>
        </p:txBody>
      </p:sp>
      <p:sp>
        <p:nvSpPr>
          <p:cNvPr id="3" name="Content Placeholder 2"/>
          <p:cNvSpPr>
            <a:spLocks noGrp="1"/>
          </p:cNvSpPr>
          <p:nvPr>
            <p:ph idx="1"/>
          </p:nvPr>
        </p:nvSpPr>
        <p:spPr>
          <a:xfrm>
            <a:off x="1097280" y="1845733"/>
            <a:ext cx="10058400" cy="4344787"/>
          </a:xfrm>
          <a:ln>
            <a:noFill/>
          </a:ln>
        </p:spPr>
        <p:txBody>
          <a:bodyPr>
            <a:normAutofit fontScale="92500" lnSpcReduction="20000"/>
          </a:bodyPr>
          <a:lstStyle/>
          <a:p>
            <a:r>
              <a:rPr lang="en-GB" b="1" u="sng" dirty="0" smtClean="0"/>
              <a:t>High Risk Tissues </a:t>
            </a:r>
            <a:r>
              <a:rPr lang="en-GB" b="1" u="sng" dirty="0" smtClean="0">
                <a:sym typeface="Wingdings" panose="05000000000000000000" pitchFamily="2" charset="2"/>
              </a:rPr>
              <a:t> whether definite, probable, possible or at increased risk of CJD</a:t>
            </a:r>
            <a:endParaRPr lang="en-GB" b="1" u="sng" dirty="0" smtClean="0"/>
          </a:p>
          <a:p>
            <a:pPr marL="358775" indent="0">
              <a:buNone/>
              <a:tabLst>
                <a:tab pos="177800" algn="l"/>
              </a:tabLst>
            </a:pPr>
            <a:r>
              <a:rPr lang="en-GB" b="1" dirty="0">
                <a:solidFill>
                  <a:srgbClr val="FF0000"/>
                </a:solidFill>
              </a:rPr>
              <a:t>Single use equipment</a:t>
            </a:r>
          </a:p>
          <a:p>
            <a:pPr marL="358775" indent="0">
              <a:buNone/>
              <a:tabLst>
                <a:tab pos="177800" algn="l"/>
              </a:tabLst>
            </a:pPr>
            <a:r>
              <a:rPr lang="en-GB" b="1" dirty="0">
                <a:solidFill>
                  <a:srgbClr val="FF0000"/>
                </a:solidFill>
              </a:rPr>
              <a:t>Destroy after use</a:t>
            </a:r>
          </a:p>
          <a:p>
            <a:pPr marL="358775" indent="0">
              <a:buNone/>
              <a:tabLst>
                <a:tab pos="177800" algn="l"/>
              </a:tabLst>
            </a:pPr>
            <a:r>
              <a:rPr lang="en-GB" dirty="0"/>
              <a:t>Alternatively: quarantine and re-use exclusively on that patient</a:t>
            </a:r>
          </a:p>
          <a:p>
            <a:r>
              <a:rPr lang="en-GB" b="1" u="sng" dirty="0" smtClean="0"/>
              <a:t>Medium Risk Tissues</a:t>
            </a:r>
            <a:r>
              <a:rPr lang="en-GB" b="1" u="sng" dirty="0">
                <a:sym typeface="Wingdings" panose="05000000000000000000" pitchFamily="2" charset="2"/>
              </a:rPr>
              <a:t>  whether definite, probable, possible or at increased </a:t>
            </a:r>
            <a:r>
              <a:rPr lang="en-GB" b="1" u="sng" dirty="0" smtClean="0">
                <a:sym typeface="Wingdings" panose="05000000000000000000" pitchFamily="2" charset="2"/>
              </a:rPr>
              <a:t>risk of CJD</a:t>
            </a:r>
            <a:endParaRPr lang="en-GB" b="1" u="sng" dirty="0" smtClean="0"/>
          </a:p>
          <a:p>
            <a:pPr marL="358775" indent="0">
              <a:buNone/>
            </a:pPr>
            <a:r>
              <a:rPr lang="en-GB" dirty="0" smtClean="0"/>
              <a:t>Single use equipment</a:t>
            </a:r>
          </a:p>
          <a:p>
            <a:pPr marL="358775" indent="0">
              <a:buNone/>
            </a:pPr>
            <a:r>
              <a:rPr lang="en-GB" dirty="0" smtClean="0"/>
              <a:t>Destroy after use</a:t>
            </a:r>
          </a:p>
          <a:p>
            <a:pPr marL="358775" indent="0">
              <a:buNone/>
            </a:pPr>
            <a:r>
              <a:rPr lang="en-GB" dirty="0" smtClean="0"/>
              <a:t>Alternatively: quarantine and re-use exclusively on that patient</a:t>
            </a:r>
          </a:p>
          <a:p>
            <a:r>
              <a:rPr lang="en-GB" b="1" u="sng" dirty="0" smtClean="0"/>
              <a:t>Low Risk Tissues </a:t>
            </a:r>
            <a:r>
              <a:rPr lang="en-GB" b="1" u="sng" dirty="0">
                <a:sym typeface="Wingdings" panose="05000000000000000000" pitchFamily="2" charset="2"/>
              </a:rPr>
              <a:t> whether definite, probable, possible or at increased </a:t>
            </a:r>
            <a:r>
              <a:rPr lang="en-GB" b="1" u="sng" dirty="0" smtClean="0">
                <a:sym typeface="Wingdings" panose="05000000000000000000" pitchFamily="2" charset="2"/>
              </a:rPr>
              <a:t>risk of CJD</a:t>
            </a:r>
            <a:endParaRPr lang="en-GB" b="1" u="sng" dirty="0" smtClean="0"/>
          </a:p>
          <a:p>
            <a:pPr marL="358775" indent="0">
              <a:buNone/>
            </a:pPr>
            <a:r>
              <a:rPr lang="en-GB" b="1" dirty="0" smtClean="0">
                <a:solidFill>
                  <a:srgbClr val="FF0000"/>
                </a:solidFill>
              </a:rPr>
              <a:t>No special precautions required</a:t>
            </a:r>
          </a:p>
          <a:p>
            <a:pPr marL="358775" indent="0">
              <a:buNone/>
            </a:pPr>
            <a:r>
              <a:rPr lang="en-GB" b="1" dirty="0" smtClean="0">
                <a:solidFill>
                  <a:srgbClr val="FF0000"/>
                </a:solidFill>
              </a:rPr>
              <a:t>Normal procedures should be followed</a:t>
            </a:r>
            <a:endParaRPr lang="en-GB" b="1" dirty="0">
              <a:solidFill>
                <a:srgbClr val="FF0000"/>
              </a:solidFill>
            </a:endParaRPr>
          </a:p>
        </p:txBody>
      </p:sp>
      <p:sp>
        <p:nvSpPr>
          <p:cNvPr id="4" name="TextBox 3"/>
          <p:cNvSpPr txBox="1"/>
          <p:nvPr/>
        </p:nvSpPr>
        <p:spPr>
          <a:xfrm>
            <a:off x="7906603" y="6005854"/>
            <a:ext cx="4126173" cy="307777"/>
          </a:xfrm>
          <a:prstGeom prst="rect">
            <a:avLst/>
          </a:prstGeom>
          <a:noFill/>
        </p:spPr>
        <p:txBody>
          <a:bodyPr wrap="square" rtlCol="0">
            <a:spAutoFit/>
          </a:bodyPr>
          <a:lstStyle/>
          <a:p>
            <a:pPr algn="r"/>
            <a:r>
              <a:rPr lang="en-GB" sz="1400" dirty="0">
                <a:latin typeface="Times New Roman" panose="02020603050405020304" pitchFamily="18" charset="0"/>
                <a:cs typeface="Times New Roman" panose="02020603050405020304" pitchFamily="18" charset="0"/>
              </a:rPr>
              <a:t>TSE Risk Assessment Sub </a:t>
            </a:r>
            <a:r>
              <a:rPr lang="en-GB" sz="1400" dirty="0" smtClean="0">
                <a:latin typeface="Times New Roman" panose="02020603050405020304" pitchFamily="18" charset="0"/>
                <a:cs typeface="Times New Roman" panose="02020603050405020304" pitchFamily="18" charset="0"/>
              </a:rPr>
              <a:t>Group (</a:t>
            </a:r>
            <a:r>
              <a:rPr lang="en-GB" sz="1400" dirty="0">
                <a:latin typeface="Times New Roman" panose="02020603050405020304" pitchFamily="18" charset="0"/>
                <a:cs typeface="Times New Roman" panose="02020603050405020304" pitchFamily="18" charset="0"/>
              </a:rPr>
              <a:t>2013</a:t>
            </a:r>
            <a:r>
              <a:rPr lang="en-GB" sz="1400" dirty="0" smtClean="0">
                <a:latin typeface="Times New Roman" panose="02020603050405020304" pitchFamily="18" charset="0"/>
                <a:cs typeface="Times New Roman" panose="02020603050405020304" pitchFamily="18" charset="0"/>
              </a:rPr>
              <a:t>)</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746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Management of Clinical Waste</a:t>
            </a:r>
            <a:endParaRPr lang="en-GB" dirty="0"/>
          </a:p>
        </p:txBody>
      </p:sp>
      <p:sp>
        <p:nvSpPr>
          <p:cNvPr id="3" name="Content Placeholder 2"/>
          <p:cNvSpPr>
            <a:spLocks noGrp="1"/>
          </p:cNvSpPr>
          <p:nvPr>
            <p:ph idx="1"/>
          </p:nvPr>
        </p:nvSpPr>
        <p:spPr>
          <a:xfrm>
            <a:off x="668740" y="1845734"/>
            <a:ext cx="10945505" cy="4023360"/>
          </a:xfrm>
          <a:ln>
            <a:noFill/>
          </a:ln>
        </p:spPr>
        <p:txBody>
          <a:bodyPr>
            <a:normAutofit/>
          </a:bodyPr>
          <a:lstStyle/>
          <a:p>
            <a:r>
              <a:rPr lang="en-GB" b="1" u="sng" dirty="0" smtClean="0"/>
              <a:t>High or Medium Risk Tissues </a:t>
            </a:r>
            <a:r>
              <a:rPr lang="en-GB" b="1" u="sng" dirty="0" smtClean="0">
                <a:sym typeface="Wingdings" panose="05000000000000000000" pitchFamily="2" charset="2"/>
              </a:rPr>
              <a:t> whether definite, probable, possible or at increased risk of CJD</a:t>
            </a:r>
            <a:endParaRPr lang="en-GB" b="1" u="sng" dirty="0" smtClean="0"/>
          </a:p>
          <a:p>
            <a:pPr marL="358775" indent="0">
              <a:buNone/>
            </a:pPr>
            <a:r>
              <a:rPr lang="en-GB" sz="2400" b="1" dirty="0" smtClean="0">
                <a:solidFill>
                  <a:srgbClr val="FF0000"/>
                </a:solidFill>
              </a:rPr>
              <a:t>INCINERATE</a:t>
            </a:r>
          </a:p>
          <a:p>
            <a:pPr marL="358775" indent="0">
              <a:buNone/>
            </a:pPr>
            <a:endParaRPr lang="en-GB" b="1" dirty="0">
              <a:solidFill>
                <a:srgbClr val="FF0000"/>
              </a:solidFill>
            </a:endParaRPr>
          </a:p>
          <a:p>
            <a:r>
              <a:rPr lang="en-GB" b="1" u="sng" dirty="0" smtClean="0"/>
              <a:t>Low Risk Tissues </a:t>
            </a:r>
            <a:r>
              <a:rPr lang="en-GB" b="1" u="sng" dirty="0">
                <a:sym typeface="Wingdings" panose="05000000000000000000" pitchFamily="2" charset="2"/>
              </a:rPr>
              <a:t> whether definite, probable, possible or at increased </a:t>
            </a:r>
            <a:r>
              <a:rPr lang="en-GB" b="1" u="sng" dirty="0" smtClean="0">
                <a:sym typeface="Wingdings" panose="05000000000000000000" pitchFamily="2" charset="2"/>
              </a:rPr>
              <a:t>risk of CJD</a:t>
            </a:r>
            <a:endParaRPr lang="en-GB" b="1" u="sng" dirty="0" smtClean="0"/>
          </a:p>
          <a:p>
            <a:pPr marL="358775" indent="0">
              <a:buNone/>
            </a:pPr>
            <a:r>
              <a:rPr lang="en-GB" dirty="0" smtClean="0"/>
              <a:t>No special precautions required  </a:t>
            </a:r>
          </a:p>
          <a:p>
            <a:pPr marL="358775" indent="0">
              <a:buNone/>
            </a:pPr>
            <a:r>
              <a:rPr lang="en-GB" dirty="0" smtClean="0"/>
              <a:t>Normal procedures for disposal of clinical waste should be followed</a:t>
            </a:r>
          </a:p>
          <a:p>
            <a:pPr marL="358775" indent="0">
              <a:buNone/>
            </a:pPr>
            <a:r>
              <a:rPr lang="en-GB" dirty="0" smtClean="0"/>
              <a:t>This includes management of bed linen whether used or fouled by bodily excretions or fluids</a:t>
            </a:r>
            <a:endParaRPr lang="en-GB" dirty="0"/>
          </a:p>
        </p:txBody>
      </p:sp>
      <p:sp>
        <p:nvSpPr>
          <p:cNvPr id="4" name="TextBox 3"/>
          <p:cNvSpPr txBox="1"/>
          <p:nvPr/>
        </p:nvSpPr>
        <p:spPr>
          <a:xfrm>
            <a:off x="7961194" y="6005854"/>
            <a:ext cx="4126173" cy="307777"/>
          </a:xfrm>
          <a:prstGeom prst="rect">
            <a:avLst/>
          </a:prstGeom>
          <a:noFill/>
        </p:spPr>
        <p:txBody>
          <a:bodyPr wrap="square" rtlCol="0">
            <a:spAutoFit/>
          </a:bodyPr>
          <a:lstStyle/>
          <a:p>
            <a:pPr algn="r"/>
            <a:r>
              <a:rPr lang="en-GB" sz="1400" dirty="0">
                <a:latin typeface="Times New Roman" panose="02020603050405020304" pitchFamily="18" charset="0"/>
                <a:cs typeface="Times New Roman" panose="02020603050405020304" pitchFamily="18" charset="0"/>
              </a:rPr>
              <a:t>TSE Risk Assessment Sub </a:t>
            </a:r>
            <a:r>
              <a:rPr lang="en-GB" sz="1400" dirty="0" smtClean="0">
                <a:latin typeface="Times New Roman" panose="02020603050405020304" pitchFamily="18" charset="0"/>
                <a:cs typeface="Times New Roman" panose="02020603050405020304" pitchFamily="18" charset="0"/>
              </a:rPr>
              <a:t>Group (</a:t>
            </a:r>
            <a:r>
              <a:rPr lang="en-GB" sz="1400" dirty="0">
                <a:latin typeface="Times New Roman" panose="02020603050405020304" pitchFamily="18" charset="0"/>
                <a:cs typeface="Times New Roman" panose="02020603050405020304" pitchFamily="18" charset="0"/>
              </a:rPr>
              <a:t>2013</a:t>
            </a:r>
            <a:r>
              <a:rPr lang="en-GB" sz="1400" dirty="0" smtClean="0">
                <a:latin typeface="Times New Roman" panose="02020603050405020304" pitchFamily="18" charset="0"/>
                <a:cs typeface="Times New Roman" panose="02020603050405020304" pitchFamily="18" charset="0"/>
              </a:rPr>
              <a:t>)</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07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Notification</a:t>
            </a:r>
            <a:endParaRPr lang="en-GB" dirty="0"/>
          </a:p>
        </p:txBody>
      </p:sp>
      <p:sp>
        <p:nvSpPr>
          <p:cNvPr id="3" name="Content Placeholder 2"/>
          <p:cNvSpPr>
            <a:spLocks noGrp="1"/>
          </p:cNvSpPr>
          <p:nvPr>
            <p:ph idx="1"/>
          </p:nvPr>
        </p:nvSpPr>
        <p:spPr/>
        <p:txBody>
          <a:bodyPr>
            <a:normAutofit lnSpcReduction="10000"/>
          </a:bodyPr>
          <a:lstStyle/>
          <a:p>
            <a:r>
              <a:rPr lang="en-GB" b="1" dirty="0" smtClean="0">
                <a:solidFill>
                  <a:srgbClr val="FF0000"/>
                </a:solidFill>
              </a:rPr>
              <a:t>All cases of suspected CJD or other prion diseases are to be reported by clinicians </a:t>
            </a:r>
            <a:r>
              <a:rPr lang="en-GB" dirty="0" smtClean="0"/>
              <a:t>to both the National Prion Centre in London and the National CJD Research and Surveillance Unit in Edinburgh</a:t>
            </a:r>
          </a:p>
          <a:p>
            <a:r>
              <a:rPr lang="en-GB" dirty="0" smtClean="0"/>
              <a:t>Refer </a:t>
            </a:r>
            <a:r>
              <a:rPr lang="en-GB" dirty="0"/>
              <a:t>to the </a:t>
            </a:r>
            <a:r>
              <a:rPr lang="en-GB" b="1" dirty="0">
                <a:solidFill>
                  <a:srgbClr val="FF0000"/>
                </a:solidFill>
              </a:rPr>
              <a:t>National Care Team for CJD </a:t>
            </a:r>
            <a:r>
              <a:rPr lang="en-GB" dirty="0"/>
              <a:t>for diagnosis and management</a:t>
            </a:r>
            <a:endParaRPr lang="en-GB" dirty="0" smtClean="0"/>
          </a:p>
          <a:p>
            <a:r>
              <a:rPr lang="en-GB" b="1" dirty="0" smtClean="0">
                <a:solidFill>
                  <a:srgbClr val="FF0000"/>
                </a:solidFill>
              </a:rPr>
              <a:t>So far in 2013 there have been 110 referrals for suspected CJD in the UK with the total number confirmed to have had CJD being 68 </a:t>
            </a:r>
            <a:r>
              <a:rPr lang="en-GB" dirty="0" smtClean="0">
                <a:solidFill>
                  <a:srgbClr val="FF0000"/>
                </a:solidFill>
              </a:rPr>
              <a:t>(data correct as of November 4</a:t>
            </a:r>
            <a:r>
              <a:rPr lang="en-GB" baseline="30000" dirty="0" smtClean="0">
                <a:solidFill>
                  <a:srgbClr val="FF0000"/>
                </a:solidFill>
              </a:rPr>
              <a:t>th</a:t>
            </a:r>
            <a:r>
              <a:rPr lang="en-GB" dirty="0" smtClean="0">
                <a:solidFill>
                  <a:srgbClr val="FF0000"/>
                </a:solidFill>
              </a:rPr>
              <a:t> 2013)</a:t>
            </a:r>
            <a:endParaRPr lang="en-GB" b="1" dirty="0" smtClean="0">
              <a:solidFill>
                <a:srgbClr val="FF0000"/>
              </a:solidFill>
            </a:endParaRPr>
          </a:p>
          <a:p>
            <a:r>
              <a:rPr lang="en-GB" dirty="0" smtClean="0"/>
              <a:t>Since 1990 there have been 3126 referrals to the centres with 1860 those confirmed to have a form of CJD or have died from a form of CJD</a:t>
            </a:r>
          </a:p>
          <a:p>
            <a:r>
              <a:rPr lang="en-GB" dirty="0" smtClean="0"/>
              <a:t>Both centres are available if clinicians wish to discuss cases before making a decision on reporting them</a:t>
            </a:r>
          </a:p>
          <a:p>
            <a:r>
              <a:rPr lang="en-GB" dirty="0" smtClean="0"/>
              <a:t>In addition all suspected cases should be reported to the local public health team</a:t>
            </a:r>
          </a:p>
          <a:p>
            <a:pPr marL="627063" lvl="1" indent="-354013">
              <a:buFont typeface="Arial" panose="020B0604020202020204" pitchFamily="34" charset="0"/>
              <a:buChar char="•"/>
            </a:pPr>
            <a:r>
              <a:rPr lang="en-GB" dirty="0" smtClean="0"/>
              <a:t>Allows for local management of any risk to the public</a:t>
            </a:r>
          </a:p>
          <a:p>
            <a:pPr marL="446088" indent="-354013"/>
            <a:endParaRPr lang="en-GB" dirty="0"/>
          </a:p>
        </p:txBody>
      </p:sp>
      <p:sp>
        <p:nvSpPr>
          <p:cNvPr id="4" name="TextBox 3"/>
          <p:cNvSpPr txBox="1"/>
          <p:nvPr/>
        </p:nvSpPr>
        <p:spPr>
          <a:xfrm>
            <a:off x="8775510" y="5759353"/>
            <a:ext cx="3257265" cy="523220"/>
          </a:xfrm>
          <a:prstGeom prst="rect">
            <a:avLst/>
          </a:prstGeom>
          <a:noFill/>
        </p:spPr>
        <p:txBody>
          <a:bodyPr wrap="square" rtlCol="0">
            <a:spAutoFit/>
          </a:bodyPr>
          <a:lstStyle/>
          <a:p>
            <a:pPr algn="ctr"/>
            <a:r>
              <a:rPr lang="en-GB" sz="1400" dirty="0" smtClean="0">
                <a:latin typeface="Times New Roman" panose="02020603050405020304" pitchFamily="18" charset="0"/>
                <a:cs typeface="Times New Roman" panose="02020603050405020304" pitchFamily="18" charset="0"/>
              </a:rPr>
              <a:t>The National CJD Research and Surveillance Unit (NCJDRSU) (2013)</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76205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Future</a:t>
            </a:r>
            <a:endParaRPr lang="en-GB" dirty="0"/>
          </a:p>
        </p:txBody>
      </p:sp>
      <p:sp>
        <p:nvSpPr>
          <p:cNvPr id="3" name="Content Placeholder 2"/>
          <p:cNvSpPr>
            <a:spLocks noGrp="1"/>
          </p:cNvSpPr>
          <p:nvPr>
            <p:ph idx="1"/>
          </p:nvPr>
        </p:nvSpPr>
        <p:spPr>
          <a:xfrm>
            <a:off x="1097279" y="1856096"/>
            <a:ext cx="10516966" cy="4164867"/>
          </a:xfrm>
        </p:spPr>
        <p:txBody>
          <a:bodyPr>
            <a:normAutofit lnSpcReduction="10000"/>
          </a:bodyPr>
          <a:lstStyle/>
          <a:p>
            <a:r>
              <a:rPr lang="en-GB" dirty="0" smtClean="0"/>
              <a:t>There have been at least 4 studies which have looked at the impact that the use of various drugs have for improving the outcomes of prion disease</a:t>
            </a:r>
          </a:p>
          <a:p>
            <a:pPr marL="627063" lvl="1" indent="-354013">
              <a:buFont typeface="Arial" panose="020B0604020202020204" pitchFamily="34" charset="0"/>
              <a:buChar char="•"/>
            </a:pPr>
            <a:r>
              <a:rPr lang="en-GB" dirty="0" smtClean="0"/>
              <a:t>The drugs tried are: </a:t>
            </a:r>
            <a:r>
              <a:rPr lang="en-GB" dirty="0" err="1" smtClean="0"/>
              <a:t>Quinacrine</a:t>
            </a:r>
            <a:r>
              <a:rPr lang="en-GB" dirty="0" smtClean="0"/>
              <a:t>, </a:t>
            </a:r>
            <a:r>
              <a:rPr lang="en-GB" dirty="0" err="1" smtClean="0"/>
              <a:t>Pentosan</a:t>
            </a:r>
            <a:r>
              <a:rPr lang="en-GB" dirty="0" smtClean="0"/>
              <a:t> </a:t>
            </a:r>
            <a:r>
              <a:rPr lang="en-GB" dirty="0" err="1" smtClean="0"/>
              <a:t>Polysulphate</a:t>
            </a:r>
            <a:r>
              <a:rPr lang="en-GB" dirty="0" smtClean="0"/>
              <a:t>, </a:t>
            </a:r>
            <a:r>
              <a:rPr lang="en-GB" dirty="0" err="1" smtClean="0"/>
              <a:t>Flupirtine</a:t>
            </a:r>
            <a:r>
              <a:rPr lang="en-GB" dirty="0" smtClean="0"/>
              <a:t> and Doxycycline</a:t>
            </a:r>
          </a:p>
          <a:p>
            <a:r>
              <a:rPr lang="en-GB" b="1" dirty="0" smtClean="0">
                <a:solidFill>
                  <a:srgbClr val="FF0000"/>
                </a:solidFill>
              </a:rPr>
              <a:t>None of the drugs have shown significant benefit in stopping the progression of prion disease</a:t>
            </a:r>
          </a:p>
          <a:p>
            <a:r>
              <a:rPr lang="en-GB" dirty="0" smtClean="0"/>
              <a:t>Identification of potential targets is difficult and is currently based on chance observation or theoretical considerations</a:t>
            </a:r>
          </a:p>
          <a:p>
            <a:r>
              <a:rPr lang="en-GB" dirty="0" smtClean="0"/>
              <a:t>In addition the difficulties of not understanding the disease process in detail is hampering efforts to discover possible therapeutic agents</a:t>
            </a:r>
          </a:p>
          <a:p>
            <a:pPr marL="627063" lvl="1" indent="-354013">
              <a:buFont typeface="Arial" panose="020B0604020202020204" pitchFamily="34" charset="0"/>
              <a:buChar char="•"/>
            </a:pPr>
            <a:r>
              <a:rPr lang="en-GB" dirty="0" smtClean="0"/>
              <a:t>The therapeutic effect of drugs in animals in many cases does not translate effectively to humans</a:t>
            </a:r>
          </a:p>
          <a:p>
            <a:pPr marL="627063" lvl="1" indent="-354013">
              <a:buFont typeface="Arial" panose="020B0604020202020204" pitchFamily="34" charset="0"/>
              <a:buChar char="•"/>
            </a:pPr>
            <a:r>
              <a:rPr lang="en-GB" dirty="0" smtClean="0"/>
              <a:t>The challenges of creating a human trial are also prolonging the efforts to find effective therapeutic agents</a:t>
            </a:r>
          </a:p>
          <a:p>
            <a:r>
              <a:rPr lang="en-GB" dirty="0" smtClean="0"/>
              <a:t>The late diagnosis of most cases of prion disease also does not help the possibility of finding a successful therapeutic agent and may reduce the effect of many of the possible therapeutic agents</a:t>
            </a:r>
            <a:endParaRPr lang="en-GB" dirty="0"/>
          </a:p>
        </p:txBody>
      </p:sp>
      <p:sp>
        <p:nvSpPr>
          <p:cNvPr id="5" name="TextBox 4"/>
          <p:cNvSpPr txBox="1"/>
          <p:nvPr/>
        </p:nvSpPr>
        <p:spPr>
          <a:xfrm>
            <a:off x="8775510" y="5759353"/>
            <a:ext cx="3257265" cy="523220"/>
          </a:xfrm>
          <a:prstGeom prst="rect">
            <a:avLst/>
          </a:prstGeom>
          <a:noFill/>
        </p:spPr>
        <p:txBody>
          <a:bodyPr wrap="square" rtlCol="0">
            <a:spAutoFit/>
          </a:bodyPr>
          <a:lstStyle/>
          <a:p>
            <a:pPr algn="ctr"/>
            <a:r>
              <a:rPr lang="en-GB" sz="1400" dirty="0" smtClean="0">
                <a:latin typeface="Times New Roman" panose="02020603050405020304" pitchFamily="18" charset="0"/>
                <a:cs typeface="Times New Roman" panose="02020603050405020304" pitchFamily="18" charset="0"/>
              </a:rPr>
              <a:t>The National CJD Research and Surveillance Unit (NCJDRSU) (2012)</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845327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Genetic Forms of Creutzfeldt-Jakob </a:t>
            </a:r>
            <a:r>
              <a:rPr lang="en-GB" dirty="0"/>
              <a:t>Disease (CJD)</a:t>
            </a:r>
          </a:p>
        </p:txBody>
      </p:sp>
      <p:sp>
        <p:nvSpPr>
          <p:cNvPr id="3" name="Text Placeholder 2"/>
          <p:cNvSpPr>
            <a:spLocks noGrp="1"/>
          </p:cNvSpPr>
          <p:nvPr>
            <p:ph type="body" idx="1"/>
          </p:nvPr>
        </p:nvSpPr>
        <p:spPr>
          <a:xfrm>
            <a:off x="1147482" y="4453128"/>
            <a:ext cx="10219765" cy="1143000"/>
          </a:xfrm>
        </p:spPr>
        <p:txBody>
          <a:bodyPr/>
          <a:lstStyle/>
          <a:p>
            <a:r>
              <a:rPr lang="en-GB" dirty="0" smtClean="0"/>
              <a:t>Very rare forms of </a:t>
            </a:r>
            <a:r>
              <a:rPr lang="en-GB" dirty="0" smtClean="0"/>
              <a:t>CJD </a:t>
            </a:r>
            <a:r>
              <a:rPr lang="en-GB" dirty="0" smtClean="0"/>
              <a:t>from inherited mutations in the prion protein gene</a:t>
            </a:r>
            <a:endParaRPr lang="en-GB" dirty="0"/>
          </a:p>
        </p:txBody>
      </p:sp>
    </p:spTree>
    <p:extLst>
      <p:ext uri="{BB962C8B-B14F-4D97-AF65-F5344CB8AC3E}">
        <p14:creationId xmlns:p14="http://schemas.microsoft.com/office/powerpoint/2010/main" val="5535914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6096" y="286603"/>
            <a:ext cx="8543498" cy="1450757"/>
          </a:xfrm>
        </p:spPr>
        <p:txBody>
          <a:bodyPr/>
          <a:lstStyle/>
          <a:p>
            <a:pPr algn="ctr"/>
            <a:r>
              <a:rPr lang="en-GB" dirty="0" smtClean="0"/>
              <a:t>Genetic Forms of Creutzfeldt-Jakob </a:t>
            </a:r>
            <a:r>
              <a:rPr lang="en-GB" dirty="0" smtClean="0"/>
              <a:t>Disease</a:t>
            </a:r>
            <a:endParaRPr lang="en-GB" dirty="0"/>
          </a:p>
        </p:txBody>
      </p:sp>
      <p:sp>
        <p:nvSpPr>
          <p:cNvPr id="3" name="Content Placeholder 2"/>
          <p:cNvSpPr>
            <a:spLocks noGrp="1"/>
          </p:cNvSpPr>
          <p:nvPr>
            <p:ph idx="1"/>
          </p:nvPr>
        </p:nvSpPr>
        <p:spPr>
          <a:xfrm>
            <a:off x="1097280" y="1845734"/>
            <a:ext cx="10298601" cy="4195842"/>
          </a:xfrm>
        </p:spPr>
        <p:txBody>
          <a:bodyPr>
            <a:normAutofit/>
          </a:bodyPr>
          <a:lstStyle/>
          <a:p>
            <a:r>
              <a:rPr lang="en-GB" b="1" dirty="0" smtClean="0">
                <a:solidFill>
                  <a:srgbClr val="FF0000"/>
                </a:solidFill>
              </a:rPr>
              <a:t>Caused by inherited mutations of the human normal prion protein gene</a:t>
            </a:r>
          </a:p>
          <a:p>
            <a:r>
              <a:rPr lang="en-GB" dirty="0" smtClean="0"/>
              <a:t>Account for around 10-15% of observed cases of CJD and similar Prion diseases</a:t>
            </a:r>
          </a:p>
          <a:p>
            <a:r>
              <a:rPr lang="en-GB" dirty="0" smtClean="0"/>
              <a:t>Many different mutations can cause disease </a:t>
            </a:r>
            <a:r>
              <a:rPr lang="en-GB" dirty="0" smtClean="0">
                <a:sym typeface="Wingdings" panose="05000000000000000000" pitchFamily="2" charset="2"/>
              </a:rPr>
              <a:t> </a:t>
            </a:r>
            <a:r>
              <a:rPr lang="en-GB" b="1" dirty="0" smtClean="0">
                <a:solidFill>
                  <a:srgbClr val="FF0000"/>
                </a:solidFill>
                <a:sym typeface="Wingdings" panose="05000000000000000000" pitchFamily="2" charset="2"/>
              </a:rPr>
              <a:t>at least 55 identified so far</a:t>
            </a:r>
            <a:r>
              <a:rPr lang="en-GB" dirty="0" smtClean="0">
                <a:sym typeface="Wingdings" panose="05000000000000000000" pitchFamily="2" charset="2"/>
              </a:rPr>
              <a:t>  each with their own clinical picture</a:t>
            </a:r>
            <a:endParaRPr lang="en-GB" dirty="0" smtClean="0"/>
          </a:p>
          <a:p>
            <a:pPr marL="635000" lvl="1" indent="-366713">
              <a:buFont typeface="Arial" panose="020B0604020202020204" pitchFamily="34" charset="0"/>
              <a:buChar char="•"/>
            </a:pPr>
            <a:r>
              <a:rPr lang="en-GB" dirty="0" smtClean="0"/>
              <a:t>E.g. age at onset of disease, rapidity of progression of disease and particular symptoms</a:t>
            </a:r>
          </a:p>
          <a:p>
            <a:r>
              <a:rPr lang="en-GB" dirty="0" smtClean="0"/>
              <a:t>The diseases are not transmissible in any way and are </a:t>
            </a:r>
            <a:r>
              <a:rPr lang="en-GB" b="1" dirty="0" smtClean="0">
                <a:solidFill>
                  <a:srgbClr val="FF0000"/>
                </a:solidFill>
              </a:rPr>
              <a:t>not related to contact with BSE</a:t>
            </a:r>
          </a:p>
          <a:p>
            <a:r>
              <a:rPr lang="en-GB" b="1" dirty="0" smtClean="0">
                <a:solidFill>
                  <a:srgbClr val="FF0000"/>
                </a:solidFill>
              </a:rPr>
              <a:t>Confirmation of the diagnosis is made through a blood test which analyses the genes to determine if there is any genetic abnormality in the normal prion protein gene</a:t>
            </a:r>
          </a:p>
          <a:p>
            <a:r>
              <a:rPr lang="en-GB" dirty="0" smtClean="0"/>
              <a:t>The conditions are very rare as the are a subset of the already rare prevalence of CJD</a:t>
            </a:r>
          </a:p>
          <a:p>
            <a:pPr marL="627063" lvl="1" indent="-354013">
              <a:buFont typeface="Arial" panose="020B0604020202020204" pitchFamily="34" charset="0"/>
              <a:buChar char="•"/>
            </a:pPr>
            <a:r>
              <a:rPr lang="en-GB" dirty="0" smtClean="0"/>
              <a:t>There have been 4 confirmed cases of genetic CJD in the UK in 2013 so far</a:t>
            </a:r>
          </a:p>
          <a:p>
            <a:endParaRPr lang="en-GB" dirty="0" smtClean="0"/>
          </a:p>
          <a:p>
            <a:endParaRPr lang="en-GB" dirty="0"/>
          </a:p>
        </p:txBody>
      </p:sp>
      <p:sp>
        <p:nvSpPr>
          <p:cNvPr id="4" name="TextBox 3"/>
          <p:cNvSpPr txBox="1"/>
          <p:nvPr/>
        </p:nvSpPr>
        <p:spPr>
          <a:xfrm>
            <a:off x="8993874" y="5732058"/>
            <a:ext cx="3011607" cy="523220"/>
          </a:xfrm>
          <a:prstGeom prst="rect">
            <a:avLst/>
          </a:prstGeom>
          <a:noFill/>
        </p:spPr>
        <p:txBody>
          <a:bodyPr wrap="square" rtlCol="0">
            <a:spAutoFit/>
          </a:bodyPr>
          <a:lstStyle/>
          <a:p>
            <a:pPr algn="ctr"/>
            <a:r>
              <a:rPr lang="en-GB" sz="1400" dirty="0" smtClean="0">
                <a:latin typeface="Times New Roman" panose="02020603050405020304" pitchFamily="18" charset="0"/>
                <a:cs typeface="Times New Roman" panose="02020603050405020304" pitchFamily="18" charset="0"/>
              </a:rPr>
              <a:t>The National CJD Research and Surveillance Unit (NCJDRSU) (2013)</a:t>
            </a:r>
            <a:endParaRPr lang="en-GB" sz="1400" dirty="0">
              <a:latin typeface="Times New Roman" panose="02020603050405020304" pitchFamily="18" charset="0"/>
              <a:cs typeface="Times New Roman" panose="02020603050405020304" pitchFamily="18" charset="0"/>
            </a:endParaRPr>
          </a:p>
        </p:txBody>
      </p:sp>
      <p:sp>
        <p:nvSpPr>
          <p:cNvPr id="5" name="Rectangle 4"/>
          <p:cNvSpPr/>
          <p:nvPr/>
        </p:nvSpPr>
        <p:spPr>
          <a:xfrm>
            <a:off x="9918428" y="1442830"/>
            <a:ext cx="1162498" cy="276999"/>
          </a:xfrm>
          <a:prstGeom prst="rect">
            <a:avLst/>
          </a:prstGeom>
        </p:spPr>
        <p:txBody>
          <a:bodyPr wrap="none">
            <a:spAutoFit/>
          </a:bodyPr>
          <a:lstStyle/>
          <a:p>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1,2,11,13,14,15</a:t>
            </a:r>
          </a:p>
        </p:txBody>
      </p:sp>
    </p:spTree>
    <p:extLst>
      <p:ext uri="{BB962C8B-B14F-4D97-AF65-F5344CB8AC3E}">
        <p14:creationId xmlns:p14="http://schemas.microsoft.com/office/powerpoint/2010/main" val="320978791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394135" cy="1450757"/>
          </a:xfrm>
        </p:spPr>
        <p:txBody>
          <a:bodyPr/>
          <a:lstStyle/>
          <a:p>
            <a:r>
              <a:rPr lang="en-GB" dirty="0" smtClean="0"/>
              <a:t>Familial Creutzfeldt-Jakob Disease (</a:t>
            </a:r>
            <a:r>
              <a:rPr lang="en-GB" dirty="0" err="1" smtClean="0"/>
              <a:t>fCJD</a:t>
            </a:r>
            <a:r>
              <a:rPr lang="en-GB" dirty="0" smtClean="0"/>
              <a:t>)</a:t>
            </a:r>
            <a:endParaRPr lang="en-GB" dirty="0"/>
          </a:p>
        </p:txBody>
      </p:sp>
      <p:sp>
        <p:nvSpPr>
          <p:cNvPr id="3" name="Content Placeholder 2"/>
          <p:cNvSpPr>
            <a:spLocks noGrp="1"/>
          </p:cNvSpPr>
          <p:nvPr>
            <p:ph idx="1"/>
          </p:nvPr>
        </p:nvSpPr>
        <p:spPr/>
        <p:txBody>
          <a:bodyPr/>
          <a:lstStyle/>
          <a:p>
            <a:r>
              <a:rPr lang="en-GB" dirty="0" smtClean="0"/>
              <a:t>Familial CJD </a:t>
            </a:r>
            <a:r>
              <a:rPr lang="en-GB" dirty="0"/>
              <a:t>is very similar </a:t>
            </a:r>
            <a:r>
              <a:rPr lang="en-GB" dirty="0" smtClean="0"/>
              <a:t>to sporadic </a:t>
            </a:r>
            <a:r>
              <a:rPr lang="en-GB" dirty="0"/>
              <a:t>CJD </a:t>
            </a:r>
            <a:endParaRPr lang="en-GB" dirty="0" smtClean="0"/>
          </a:p>
          <a:p>
            <a:r>
              <a:rPr lang="en-GB" dirty="0" smtClean="0"/>
              <a:t>However can present very variably </a:t>
            </a:r>
            <a:r>
              <a:rPr lang="en-GB" dirty="0" smtClean="0">
                <a:sym typeface="Wingdings" panose="05000000000000000000" pitchFamily="2" charset="2"/>
              </a:rPr>
              <a:t> mimic Alzheimer’s Disease in presentation</a:t>
            </a:r>
          </a:p>
          <a:p>
            <a:pPr marL="627063" lvl="1" indent="-354013">
              <a:buFont typeface="Arial" panose="020B0604020202020204" pitchFamily="34" charset="0"/>
              <a:buChar char="•"/>
            </a:pPr>
            <a:r>
              <a:rPr lang="en-GB" dirty="0" smtClean="0">
                <a:sym typeface="Wingdings" panose="05000000000000000000" pitchFamily="2" charset="2"/>
              </a:rPr>
              <a:t>Or other neurodegenerative conditions</a:t>
            </a:r>
            <a:endParaRPr lang="en-GB" dirty="0" smtClean="0"/>
          </a:p>
          <a:p>
            <a:r>
              <a:rPr lang="en-GB" dirty="0" smtClean="0"/>
              <a:t>Autosomal Dominant with high penetrance</a:t>
            </a:r>
          </a:p>
          <a:p>
            <a:r>
              <a:rPr lang="en-GB" dirty="0" smtClean="0"/>
              <a:t>Mutation which changes the conformation of the normal prion protein</a:t>
            </a:r>
          </a:p>
          <a:p>
            <a:pPr marL="627063" lvl="1" indent="-354013">
              <a:buFont typeface="Arial" panose="020B0604020202020204" pitchFamily="34" charset="0"/>
              <a:buChar char="•"/>
            </a:pPr>
            <a:r>
              <a:rPr lang="en-GB" dirty="0" smtClean="0"/>
              <a:t>From </a:t>
            </a:r>
            <a:r>
              <a:rPr lang="en-GB" dirty="0" err="1" smtClean="0"/>
              <a:t>PrP</a:t>
            </a:r>
            <a:r>
              <a:rPr lang="en-GB" baseline="30000" dirty="0" err="1" smtClean="0"/>
              <a:t>C</a:t>
            </a:r>
            <a:r>
              <a:rPr lang="en-GB" dirty="0" smtClean="0"/>
              <a:t> to </a:t>
            </a:r>
            <a:r>
              <a:rPr lang="en-GB" dirty="0" err="1" smtClean="0"/>
              <a:t>PrP</a:t>
            </a:r>
            <a:r>
              <a:rPr lang="en-GB" baseline="30000" dirty="0" err="1" smtClean="0"/>
              <a:t>SC</a:t>
            </a:r>
            <a:r>
              <a:rPr lang="en-GB" dirty="0" smtClean="0"/>
              <a:t> </a:t>
            </a:r>
            <a:endParaRPr lang="en-GB" dirty="0"/>
          </a:p>
          <a:p>
            <a:r>
              <a:rPr lang="en-GB" dirty="0" smtClean="0"/>
              <a:t>Promote the development of abnormal prion protein and therefore disease</a:t>
            </a:r>
            <a:endParaRPr lang="en-GB" dirty="0"/>
          </a:p>
          <a:p>
            <a:endParaRPr lang="en-GB" dirty="0"/>
          </a:p>
        </p:txBody>
      </p:sp>
      <p:sp>
        <p:nvSpPr>
          <p:cNvPr id="4" name="Rectangle 3"/>
          <p:cNvSpPr/>
          <p:nvPr/>
        </p:nvSpPr>
        <p:spPr>
          <a:xfrm>
            <a:off x="9918428" y="1715790"/>
            <a:ext cx="1162498" cy="276999"/>
          </a:xfrm>
          <a:prstGeom prst="rect">
            <a:avLst/>
          </a:prstGeom>
        </p:spPr>
        <p:txBody>
          <a:bodyPr wrap="none">
            <a:spAutoFit/>
          </a:bodyPr>
          <a:lstStyle/>
          <a:p>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1,2,11,13,14,15</a:t>
            </a:r>
          </a:p>
        </p:txBody>
      </p:sp>
    </p:spTree>
    <p:extLst>
      <p:ext uri="{BB962C8B-B14F-4D97-AF65-F5344CB8AC3E}">
        <p14:creationId xmlns:p14="http://schemas.microsoft.com/office/powerpoint/2010/main" val="277402496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Gerstmann-Straussler-Scheinker</a:t>
            </a:r>
            <a:r>
              <a:rPr lang="en-GB" dirty="0"/>
              <a:t> </a:t>
            </a:r>
            <a:r>
              <a:rPr lang="en-GB" dirty="0" smtClean="0"/>
              <a:t>Syndrome (GSS)</a:t>
            </a:r>
            <a:endParaRPr lang="en-GB" dirty="0"/>
          </a:p>
        </p:txBody>
      </p:sp>
      <p:sp>
        <p:nvSpPr>
          <p:cNvPr id="5" name="Content Placeholder 4"/>
          <p:cNvSpPr>
            <a:spLocks noGrp="1"/>
          </p:cNvSpPr>
          <p:nvPr>
            <p:ph idx="1"/>
          </p:nvPr>
        </p:nvSpPr>
        <p:spPr>
          <a:xfrm>
            <a:off x="818866" y="1845733"/>
            <a:ext cx="11109277" cy="4596009"/>
          </a:xfrm>
        </p:spPr>
        <p:txBody>
          <a:bodyPr>
            <a:normAutofit fontScale="92500" lnSpcReduction="20000"/>
          </a:bodyPr>
          <a:lstStyle/>
          <a:p>
            <a:r>
              <a:rPr lang="en-GB" b="1" dirty="0" smtClean="0">
                <a:solidFill>
                  <a:srgbClr val="FF0000"/>
                </a:solidFill>
              </a:rPr>
              <a:t>Autosomal dominant with almost complete penetrance</a:t>
            </a:r>
          </a:p>
          <a:p>
            <a:r>
              <a:rPr lang="en-GB" dirty="0" smtClean="0"/>
              <a:t>Mutation in the Normal Prion Protein gene </a:t>
            </a:r>
            <a:r>
              <a:rPr lang="en-GB" dirty="0" smtClean="0">
                <a:sym typeface="Wingdings" panose="05000000000000000000" pitchFamily="2" charset="2"/>
              </a:rPr>
              <a:t> </a:t>
            </a:r>
            <a:r>
              <a:rPr lang="en-GB" b="1" dirty="0" smtClean="0">
                <a:solidFill>
                  <a:srgbClr val="FF0000"/>
                </a:solidFill>
                <a:sym typeface="Wingdings" panose="05000000000000000000" pitchFamily="2" charset="2"/>
              </a:rPr>
              <a:t>P102L classically </a:t>
            </a:r>
            <a:r>
              <a:rPr lang="en-GB" dirty="0" smtClean="0">
                <a:sym typeface="Wingdings" panose="05000000000000000000" pitchFamily="2" charset="2"/>
              </a:rPr>
              <a:t> </a:t>
            </a:r>
            <a:r>
              <a:rPr lang="en-GB" dirty="0" err="1" smtClean="0">
                <a:sym typeface="Wingdings" panose="05000000000000000000" pitchFamily="2" charset="2"/>
              </a:rPr>
              <a:t>proline</a:t>
            </a:r>
            <a:r>
              <a:rPr lang="en-GB" dirty="0" smtClean="0">
                <a:sym typeface="Wingdings" panose="05000000000000000000" pitchFamily="2" charset="2"/>
              </a:rPr>
              <a:t> for </a:t>
            </a:r>
            <a:r>
              <a:rPr lang="en-GB" dirty="0" err="1" smtClean="0">
                <a:sym typeface="Wingdings" panose="05000000000000000000" pitchFamily="2" charset="2"/>
              </a:rPr>
              <a:t>leucine</a:t>
            </a:r>
            <a:r>
              <a:rPr lang="en-GB" dirty="0" smtClean="0">
                <a:sym typeface="Wingdings" panose="05000000000000000000" pitchFamily="2" charset="2"/>
              </a:rPr>
              <a:t> at codon 102</a:t>
            </a:r>
            <a:endParaRPr lang="en-GB" b="1" dirty="0" smtClean="0">
              <a:solidFill>
                <a:srgbClr val="FF0000"/>
              </a:solidFill>
              <a:sym typeface="Wingdings" panose="05000000000000000000" pitchFamily="2" charset="2"/>
            </a:endParaRPr>
          </a:p>
          <a:p>
            <a:pPr marL="627063" lvl="1" indent="-354013">
              <a:buFont typeface="Arial" panose="020B0604020202020204" pitchFamily="34" charset="0"/>
              <a:buChar char="•"/>
            </a:pPr>
            <a:r>
              <a:rPr lang="en-GB" dirty="0" smtClean="0">
                <a:sym typeface="Wingdings" panose="05000000000000000000" pitchFamily="2" charset="2"/>
              </a:rPr>
              <a:t>Other mutations that confer susceptibility include: Point mutations, premature stop codons and the number of </a:t>
            </a:r>
            <a:r>
              <a:rPr lang="en-GB" dirty="0" err="1" smtClean="0">
                <a:sym typeface="Wingdings" panose="05000000000000000000" pitchFamily="2" charset="2"/>
              </a:rPr>
              <a:t>octapeptide</a:t>
            </a:r>
            <a:r>
              <a:rPr lang="en-GB" dirty="0" smtClean="0">
                <a:sym typeface="Wingdings" panose="05000000000000000000" pitchFamily="2" charset="2"/>
              </a:rPr>
              <a:t> repeats in the N-terminal domain </a:t>
            </a:r>
          </a:p>
          <a:p>
            <a:r>
              <a:rPr lang="en-GB" dirty="0" smtClean="0">
                <a:sym typeface="Wingdings" panose="05000000000000000000" pitchFamily="2" charset="2"/>
              </a:rPr>
              <a:t>First recognised in a North of England family in the 1970’s as a strange neurodegenerative disease</a:t>
            </a:r>
          </a:p>
          <a:p>
            <a:r>
              <a:rPr lang="en-GB" dirty="0" smtClean="0">
                <a:sym typeface="Wingdings" panose="05000000000000000000" pitchFamily="2" charset="2"/>
              </a:rPr>
              <a:t>Originally thought to be an strange form of Huntingdon’s disease until one of the family members presented with classical </a:t>
            </a:r>
            <a:r>
              <a:rPr lang="en-GB" dirty="0" err="1" smtClean="0">
                <a:sym typeface="Wingdings" panose="05000000000000000000" pitchFamily="2" charset="2"/>
              </a:rPr>
              <a:t>sCJD</a:t>
            </a:r>
            <a:endParaRPr lang="en-GB" dirty="0" smtClean="0">
              <a:sym typeface="Wingdings" panose="05000000000000000000" pitchFamily="2" charset="2"/>
            </a:endParaRPr>
          </a:p>
          <a:p>
            <a:r>
              <a:rPr lang="en-GB" dirty="0" smtClean="0"/>
              <a:t>Onset is normally between the 5</a:t>
            </a:r>
            <a:r>
              <a:rPr lang="en-GB" baseline="30000" dirty="0" smtClean="0"/>
              <a:t>th</a:t>
            </a:r>
            <a:r>
              <a:rPr lang="en-GB" dirty="0" smtClean="0"/>
              <a:t> and 7</a:t>
            </a:r>
            <a:r>
              <a:rPr lang="en-GB" baseline="30000" dirty="0" smtClean="0"/>
              <a:t>th</a:t>
            </a:r>
            <a:r>
              <a:rPr lang="en-GB" dirty="0" smtClean="0"/>
              <a:t> decades of life</a:t>
            </a:r>
          </a:p>
          <a:p>
            <a:r>
              <a:rPr lang="en-GB" dirty="0" smtClean="0"/>
              <a:t>Commonly presents </a:t>
            </a:r>
            <a:r>
              <a:rPr lang="en-GB" b="1" dirty="0" smtClean="0">
                <a:solidFill>
                  <a:srgbClr val="FF0000"/>
                </a:solidFill>
              </a:rPr>
              <a:t>with progressive cerebral ataxia with lower limb weakness and areflexia</a:t>
            </a:r>
          </a:p>
          <a:p>
            <a:pPr marL="627063" lvl="1" indent="-354013">
              <a:buFont typeface="Arial" panose="020B0604020202020204" pitchFamily="34" charset="0"/>
              <a:buChar char="•"/>
            </a:pPr>
            <a:r>
              <a:rPr lang="en-GB" dirty="0" smtClean="0"/>
              <a:t>Signs of cerebellar dysfunction are almost always present at some point during the course of the disease</a:t>
            </a:r>
          </a:p>
          <a:p>
            <a:r>
              <a:rPr lang="en-GB" dirty="0" smtClean="0"/>
              <a:t>Most present with an </a:t>
            </a:r>
            <a:r>
              <a:rPr lang="en-GB" dirty="0" err="1" smtClean="0"/>
              <a:t>amyloidopathy</a:t>
            </a:r>
            <a:r>
              <a:rPr lang="en-GB" dirty="0" smtClean="0"/>
              <a:t> </a:t>
            </a:r>
            <a:r>
              <a:rPr lang="en-GB" dirty="0" smtClean="0">
                <a:sym typeface="Wingdings" panose="05000000000000000000" pitchFamily="2" charset="2"/>
              </a:rPr>
              <a:t> deposits of amyloid in the brain  similar to Alzheimer’s Disease</a:t>
            </a:r>
            <a:endParaRPr lang="en-GB" dirty="0" smtClean="0"/>
          </a:p>
          <a:p>
            <a:r>
              <a:rPr lang="en-GB" dirty="0" smtClean="0"/>
              <a:t>Cognitive impairment becomes more pronounced as the condition progresses</a:t>
            </a:r>
          </a:p>
          <a:p>
            <a:r>
              <a:rPr lang="en-GB" dirty="0" smtClean="0"/>
              <a:t>Survival time from onset of the disease is </a:t>
            </a:r>
            <a:r>
              <a:rPr lang="en-GB" b="1" dirty="0" smtClean="0">
                <a:solidFill>
                  <a:srgbClr val="FF0000"/>
                </a:solidFill>
              </a:rPr>
              <a:t>between 5 and 7 years</a:t>
            </a:r>
            <a:endParaRPr lang="en-GB" b="1" dirty="0">
              <a:solidFill>
                <a:srgbClr val="FF0000"/>
              </a:solidFill>
            </a:endParaRPr>
          </a:p>
        </p:txBody>
      </p:sp>
      <p:sp>
        <p:nvSpPr>
          <p:cNvPr id="6" name="Rectangle 5"/>
          <p:cNvSpPr/>
          <p:nvPr/>
        </p:nvSpPr>
        <p:spPr>
          <a:xfrm>
            <a:off x="9918428" y="1442830"/>
            <a:ext cx="1162498" cy="276999"/>
          </a:xfrm>
          <a:prstGeom prst="rect">
            <a:avLst/>
          </a:prstGeom>
        </p:spPr>
        <p:txBody>
          <a:bodyPr wrap="none">
            <a:spAutoFit/>
          </a:bodyPr>
          <a:lstStyle/>
          <a:p>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1,2,11,13,14,15</a:t>
            </a:r>
          </a:p>
        </p:txBody>
      </p:sp>
    </p:spTree>
    <p:extLst>
      <p:ext uri="{BB962C8B-B14F-4D97-AF65-F5344CB8AC3E}">
        <p14:creationId xmlns:p14="http://schemas.microsoft.com/office/powerpoint/2010/main" val="40808935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Epidemiology</a:t>
            </a:r>
            <a:endParaRPr lang="en-GB" dirty="0"/>
          </a:p>
        </p:txBody>
      </p:sp>
      <p:sp>
        <p:nvSpPr>
          <p:cNvPr id="3" name="Content Placeholder 2"/>
          <p:cNvSpPr>
            <a:spLocks noGrp="1"/>
          </p:cNvSpPr>
          <p:nvPr>
            <p:ph idx="1"/>
          </p:nvPr>
        </p:nvSpPr>
        <p:spPr/>
        <p:txBody>
          <a:bodyPr/>
          <a:lstStyle/>
          <a:p>
            <a:r>
              <a:rPr lang="en-GB" dirty="0" smtClean="0"/>
              <a:t>Can present with no previous family history of the disease</a:t>
            </a:r>
          </a:p>
          <a:p>
            <a:r>
              <a:rPr lang="en-GB" dirty="0" smtClean="0"/>
              <a:t>Rare </a:t>
            </a:r>
            <a:r>
              <a:rPr lang="en-GB" dirty="0" smtClean="0">
                <a:sym typeface="Wingdings" panose="05000000000000000000" pitchFamily="2" charset="2"/>
              </a:rPr>
              <a:t> prevalence estimated to be between 1 in 10 million and 1 in 100 million per year</a:t>
            </a:r>
          </a:p>
          <a:p>
            <a:endParaRPr lang="en-GB" dirty="0"/>
          </a:p>
        </p:txBody>
      </p:sp>
      <p:sp>
        <p:nvSpPr>
          <p:cNvPr id="4" name="Rectangle 3"/>
          <p:cNvSpPr/>
          <p:nvPr/>
        </p:nvSpPr>
        <p:spPr>
          <a:xfrm>
            <a:off x="9918428" y="1442830"/>
            <a:ext cx="1162498" cy="276999"/>
          </a:xfrm>
          <a:prstGeom prst="rect">
            <a:avLst/>
          </a:prstGeom>
        </p:spPr>
        <p:txBody>
          <a:bodyPr wrap="none">
            <a:spAutoFit/>
          </a:bodyPr>
          <a:lstStyle/>
          <a:p>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1,2,11,13,14,15</a:t>
            </a:r>
          </a:p>
        </p:txBody>
      </p:sp>
    </p:spTree>
    <p:extLst>
      <p:ext uri="{BB962C8B-B14F-4D97-AF65-F5344CB8AC3E}">
        <p14:creationId xmlns:p14="http://schemas.microsoft.com/office/powerpoint/2010/main" val="401500012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Fatal Familial Insomnia (FFI)</a:t>
            </a:r>
            <a:endParaRPr lang="en-GB" dirty="0"/>
          </a:p>
        </p:txBody>
      </p:sp>
      <p:sp>
        <p:nvSpPr>
          <p:cNvPr id="3" name="Content Placeholder 2"/>
          <p:cNvSpPr>
            <a:spLocks noGrp="1"/>
          </p:cNvSpPr>
          <p:nvPr>
            <p:ph idx="1"/>
          </p:nvPr>
        </p:nvSpPr>
        <p:spPr>
          <a:xfrm>
            <a:off x="1097278" y="1845734"/>
            <a:ext cx="10680739" cy="4677896"/>
          </a:xfrm>
        </p:spPr>
        <p:txBody>
          <a:bodyPr>
            <a:normAutofit fontScale="92500" lnSpcReduction="10000"/>
          </a:bodyPr>
          <a:lstStyle/>
          <a:p>
            <a:r>
              <a:rPr lang="en-GB" dirty="0" smtClean="0"/>
              <a:t>Autosomal Dominant with a high penetrance</a:t>
            </a:r>
          </a:p>
          <a:p>
            <a:r>
              <a:rPr lang="en-GB" dirty="0" smtClean="0"/>
              <a:t>Mutation in Normal Prion Protein Gene </a:t>
            </a:r>
            <a:r>
              <a:rPr lang="en-GB" dirty="0" smtClean="0">
                <a:sym typeface="Wingdings" panose="05000000000000000000" pitchFamily="2" charset="2"/>
              </a:rPr>
              <a:t> </a:t>
            </a:r>
            <a:r>
              <a:rPr lang="en-GB" b="1" dirty="0" smtClean="0">
                <a:solidFill>
                  <a:srgbClr val="FF0000"/>
                </a:solidFill>
                <a:sym typeface="Wingdings" panose="05000000000000000000" pitchFamily="2" charset="2"/>
              </a:rPr>
              <a:t>typically D178N</a:t>
            </a:r>
            <a:r>
              <a:rPr lang="en-GB" b="1" dirty="0" smtClean="0">
                <a:sym typeface="Wingdings" panose="05000000000000000000" pitchFamily="2" charset="2"/>
              </a:rPr>
              <a:t> </a:t>
            </a:r>
            <a:r>
              <a:rPr lang="en-GB" dirty="0" smtClean="0">
                <a:sym typeface="Wingdings" panose="05000000000000000000" pitchFamily="2" charset="2"/>
              </a:rPr>
              <a:t>Asparagine for aspartic acid at codon 178</a:t>
            </a:r>
          </a:p>
          <a:p>
            <a:r>
              <a:rPr lang="en-GB" dirty="0" smtClean="0">
                <a:sym typeface="Wingdings" panose="05000000000000000000" pitchFamily="2" charset="2"/>
              </a:rPr>
              <a:t>First recognised in Italian families in the late 1980’s but derivatives now observed all over the world</a:t>
            </a:r>
          </a:p>
          <a:p>
            <a:r>
              <a:rPr lang="en-GB" dirty="0" smtClean="0">
                <a:sym typeface="Wingdings" panose="05000000000000000000" pitchFamily="2" charset="2"/>
              </a:rPr>
              <a:t>Disease has an </a:t>
            </a:r>
            <a:r>
              <a:rPr lang="en-GB" b="1" dirty="0" smtClean="0">
                <a:solidFill>
                  <a:srgbClr val="FF0000"/>
                </a:solidFill>
                <a:sym typeface="Wingdings" panose="05000000000000000000" pitchFamily="2" charset="2"/>
              </a:rPr>
              <a:t>earlier onset and shorter duration</a:t>
            </a:r>
            <a:r>
              <a:rPr lang="en-GB" dirty="0" smtClean="0">
                <a:sym typeface="Wingdings" panose="05000000000000000000" pitchFamily="2" charset="2"/>
              </a:rPr>
              <a:t> in patients who are </a:t>
            </a:r>
            <a:r>
              <a:rPr lang="en-GB" b="1" dirty="0" smtClean="0">
                <a:solidFill>
                  <a:srgbClr val="FF0000"/>
                </a:solidFill>
                <a:sym typeface="Wingdings" panose="05000000000000000000" pitchFamily="2" charset="2"/>
              </a:rPr>
              <a:t>homozygous for methionine at codon 129 </a:t>
            </a:r>
            <a:r>
              <a:rPr lang="en-GB" dirty="0" smtClean="0">
                <a:sym typeface="Wingdings" panose="05000000000000000000" pitchFamily="2" charset="2"/>
              </a:rPr>
              <a:t>of the normal protein gene and they are </a:t>
            </a:r>
            <a:r>
              <a:rPr lang="en-GB" b="1" dirty="0" smtClean="0">
                <a:solidFill>
                  <a:srgbClr val="FF0000"/>
                </a:solidFill>
                <a:sym typeface="Wingdings" panose="05000000000000000000" pitchFamily="2" charset="2"/>
              </a:rPr>
              <a:t>more likely to have hallucinations and myoclonus</a:t>
            </a:r>
          </a:p>
          <a:p>
            <a:r>
              <a:rPr lang="en-GB" dirty="0" smtClean="0">
                <a:sym typeface="Wingdings" panose="05000000000000000000" pitchFamily="2" charset="2"/>
              </a:rPr>
              <a:t>Classical neuronal changes observed on MRI and EEG with CJD are not observed in FFI with scans typically appearing normal.  In addition there is no rise in the levels of 14-3-3 protein in the CSF</a:t>
            </a:r>
          </a:p>
          <a:p>
            <a:r>
              <a:rPr lang="en-GB" b="1" dirty="0" smtClean="0">
                <a:solidFill>
                  <a:srgbClr val="FF0000"/>
                </a:solidFill>
              </a:rPr>
              <a:t>Spongiform degeneration is rarely observed although both neuronal loss and gliosis occur mainly within the </a:t>
            </a:r>
            <a:r>
              <a:rPr lang="en-GB" b="1" u="sng" dirty="0" smtClean="0">
                <a:solidFill>
                  <a:srgbClr val="FF0000"/>
                </a:solidFill>
              </a:rPr>
              <a:t>thalamus</a:t>
            </a:r>
            <a:r>
              <a:rPr lang="en-GB" b="1" dirty="0" smtClean="0">
                <a:solidFill>
                  <a:srgbClr val="FF0000"/>
                </a:solidFill>
              </a:rPr>
              <a:t>, cerebellum and the </a:t>
            </a:r>
            <a:r>
              <a:rPr lang="en-GB" b="1" dirty="0" err="1" smtClean="0">
                <a:solidFill>
                  <a:srgbClr val="FF0000"/>
                </a:solidFill>
              </a:rPr>
              <a:t>olivary</a:t>
            </a:r>
            <a:r>
              <a:rPr lang="en-GB" b="1" dirty="0" smtClean="0">
                <a:solidFill>
                  <a:srgbClr val="FF0000"/>
                </a:solidFill>
              </a:rPr>
              <a:t> bodies</a:t>
            </a:r>
          </a:p>
          <a:p>
            <a:r>
              <a:rPr lang="en-GB" dirty="0" smtClean="0"/>
              <a:t>Characterised by a </a:t>
            </a:r>
            <a:r>
              <a:rPr lang="en-GB" b="1" dirty="0" smtClean="0">
                <a:solidFill>
                  <a:srgbClr val="FF0000"/>
                </a:solidFill>
              </a:rPr>
              <a:t>progressive development of insomnia and loss of the normal circadian rhythm</a:t>
            </a:r>
          </a:p>
          <a:p>
            <a:pPr marL="627063" lvl="1" indent="-354013">
              <a:buFont typeface="Arial" panose="020B0604020202020204" pitchFamily="34" charset="0"/>
              <a:buChar char="•"/>
            </a:pPr>
            <a:r>
              <a:rPr lang="en-GB" dirty="0" smtClean="0"/>
              <a:t>Can present with confusion during waking hours due to lack of sleep in addition to inattention and impaired memory and concentration</a:t>
            </a:r>
          </a:p>
          <a:p>
            <a:pPr marL="627063" lvl="1" indent="-354013">
              <a:buFont typeface="Arial" panose="020B0604020202020204" pitchFamily="34" charset="0"/>
              <a:buChar char="•"/>
            </a:pPr>
            <a:r>
              <a:rPr lang="en-GB" dirty="0" smtClean="0"/>
              <a:t>Methionine heterozygous patients develop signs of ataxia, </a:t>
            </a:r>
            <a:r>
              <a:rPr lang="en-GB" dirty="0" err="1" smtClean="0"/>
              <a:t>nystagmus</a:t>
            </a:r>
            <a:r>
              <a:rPr lang="en-GB" dirty="0" smtClean="0"/>
              <a:t> and bulbar signs</a:t>
            </a:r>
          </a:p>
          <a:p>
            <a:pPr marL="627063" lvl="1" indent="-354013">
              <a:buFont typeface="Arial" panose="020B0604020202020204" pitchFamily="34" charset="0"/>
              <a:buChar char="•"/>
            </a:pPr>
            <a:r>
              <a:rPr lang="en-GB" dirty="0" smtClean="0"/>
              <a:t>Development of dementia is rare</a:t>
            </a:r>
            <a:endParaRPr lang="en-GB" dirty="0"/>
          </a:p>
        </p:txBody>
      </p:sp>
      <p:sp>
        <p:nvSpPr>
          <p:cNvPr id="4" name="Rectangle 3"/>
          <p:cNvSpPr/>
          <p:nvPr/>
        </p:nvSpPr>
        <p:spPr>
          <a:xfrm>
            <a:off x="9918428" y="1442830"/>
            <a:ext cx="1162498" cy="276999"/>
          </a:xfrm>
          <a:prstGeom prst="rect">
            <a:avLst/>
          </a:prstGeom>
        </p:spPr>
        <p:txBody>
          <a:bodyPr wrap="none">
            <a:spAutoFit/>
          </a:bodyPr>
          <a:lstStyle/>
          <a:p>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1,2,11,13,14,15</a:t>
            </a:r>
          </a:p>
        </p:txBody>
      </p:sp>
    </p:spTree>
    <p:extLst>
      <p:ext uri="{BB962C8B-B14F-4D97-AF65-F5344CB8AC3E}">
        <p14:creationId xmlns:p14="http://schemas.microsoft.com/office/powerpoint/2010/main" val="169497263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Epidemiology</a:t>
            </a:r>
            <a:endParaRPr lang="en-GB" dirty="0"/>
          </a:p>
        </p:txBody>
      </p:sp>
      <p:sp>
        <p:nvSpPr>
          <p:cNvPr id="3" name="Content Placeholder 2"/>
          <p:cNvSpPr>
            <a:spLocks noGrp="1"/>
          </p:cNvSpPr>
          <p:nvPr>
            <p:ph idx="1"/>
          </p:nvPr>
        </p:nvSpPr>
        <p:spPr/>
        <p:txBody>
          <a:bodyPr/>
          <a:lstStyle/>
          <a:p>
            <a:r>
              <a:rPr lang="en-GB" dirty="0" smtClean="0"/>
              <a:t>Can be detected in families with no previous signs of the disease</a:t>
            </a:r>
          </a:p>
          <a:p>
            <a:r>
              <a:rPr lang="en-GB" dirty="0" smtClean="0"/>
              <a:t>Prevalence is so rare a definite rate has not been described although there are families in which the disease is commonly present</a:t>
            </a:r>
          </a:p>
          <a:p>
            <a:pPr marL="627063" lvl="1" indent="-354013">
              <a:buFont typeface="Arial" panose="020B0604020202020204" pitchFamily="34" charset="0"/>
              <a:buChar char="•"/>
            </a:pPr>
            <a:r>
              <a:rPr lang="en-GB" dirty="0" smtClean="0"/>
              <a:t>Only been 100 cases worldwide diagnosed</a:t>
            </a:r>
          </a:p>
          <a:p>
            <a:pPr marL="627063" lvl="1" indent="-354013">
              <a:buFont typeface="Arial" panose="020B0604020202020204" pitchFamily="34" charset="0"/>
              <a:buChar char="•"/>
            </a:pPr>
            <a:r>
              <a:rPr lang="en-GB" dirty="0" smtClean="0"/>
              <a:t>Confined to 40 families</a:t>
            </a:r>
          </a:p>
          <a:p>
            <a:r>
              <a:rPr lang="en-GB" dirty="0" smtClean="0"/>
              <a:t>Rates are the same in both males and females</a:t>
            </a:r>
            <a:endParaRPr lang="en-GB" dirty="0"/>
          </a:p>
        </p:txBody>
      </p:sp>
      <p:sp>
        <p:nvSpPr>
          <p:cNvPr id="4" name="Rectangle 3"/>
          <p:cNvSpPr/>
          <p:nvPr/>
        </p:nvSpPr>
        <p:spPr>
          <a:xfrm>
            <a:off x="9918428" y="1442830"/>
            <a:ext cx="1162498" cy="276999"/>
          </a:xfrm>
          <a:prstGeom prst="rect">
            <a:avLst/>
          </a:prstGeom>
        </p:spPr>
        <p:txBody>
          <a:bodyPr wrap="none">
            <a:spAutoFit/>
          </a:bodyPr>
          <a:lstStyle/>
          <a:p>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1,2,11,13,14,15</a:t>
            </a:r>
          </a:p>
        </p:txBody>
      </p:sp>
    </p:spTree>
    <p:extLst>
      <p:ext uri="{BB962C8B-B14F-4D97-AF65-F5344CB8AC3E}">
        <p14:creationId xmlns:p14="http://schemas.microsoft.com/office/powerpoint/2010/main" val="41738604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Recognition and Diagnosis</a:t>
            </a:r>
            <a:endParaRPr lang="en-GB" dirty="0"/>
          </a:p>
        </p:txBody>
      </p:sp>
      <p:sp>
        <p:nvSpPr>
          <p:cNvPr id="4" name="Content Placeholder 3"/>
          <p:cNvSpPr>
            <a:spLocks noGrp="1"/>
          </p:cNvSpPr>
          <p:nvPr>
            <p:ph idx="1"/>
          </p:nvPr>
        </p:nvSpPr>
        <p:spPr>
          <a:xfrm>
            <a:off x="1097279" y="1845734"/>
            <a:ext cx="10443079" cy="4023360"/>
          </a:xfrm>
        </p:spPr>
        <p:txBody>
          <a:bodyPr/>
          <a:lstStyle/>
          <a:p>
            <a:r>
              <a:rPr lang="en-GB" b="1" u="sng" dirty="0" smtClean="0"/>
              <a:t>Definite</a:t>
            </a:r>
          </a:p>
          <a:p>
            <a:pPr marL="85725" indent="0">
              <a:buNone/>
            </a:pPr>
            <a:r>
              <a:rPr lang="en-GB" b="1" dirty="0" smtClean="0">
                <a:solidFill>
                  <a:srgbClr val="FF0000"/>
                </a:solidFill>
              </a:rPr>
              <a:t>Definite TSE + Definite or probably TSE in a 1</a:t>
            </a:r>
            <a:r>
              <a:rPr lang="en-GB" b="1" baseline="30000" dirty="0" smtClean="0">
                <a:solidFill>
                  <a:srgbClr val="FF0000"/>
                </a:solidFill>
              </a:rPr>
              <a:t>st</a:t>
            </a:r>
            <a:r>
              <a:rPr lang="en-GB" b="1" dirty="0" smtClean="0">
                <a:solidFill>
                  <a:srgbClr val="FF0000"/>
                </a:solidFill>
              </a:rPr>
              <a:t> degree relative</a:t>
            </a:r>
          </a:p>
          <a:p>
            <a:pPr marL="85725" indent="0">
              <a:buNone/>
            </a:pPr>
            <a:r>
              <a:rPr lang="en-GB" b="1" dirty="0" smtClean="0">
                <a:solidFill>
                  <a:srgbClr val="FF0000"/>
                </a:solidFill>
              </a:rPr>
              <a:t>Definite TSE with a known pathogenic mutation of the Normal Prion Protein gene</a:t>
            </a:r>
          </a:p>
          <a:p>
            <a:pPr marL="85725" indent="0">
              <a:buNone/>
            </a:pPr>
            <a:endParaRPr lang="en-GB" dirty="0" smtClean="0"/>
          </a:p>
          <a:p>
            <a:r>
              <a:rPr lang="en-GB" b="1" u="sng" dirty="0" smtClean="0"/>
              <a:t>Probable</a:t>
            </a:r>
          </a:p>
          <a:p>
            <a:pPr marL="85725" indent="0">
              <a:buNone/>
            </a:pPr>
            <a:r>
              <a:rPr lang="en-GB" b="1" dirty="0" smtClean="0">
                <a:solidFill>
                  <a:srgbClr val="FF0000"/>
                </a:solidFill>
              </a:rPr>
              <a:t>Progressive neuropsychiatric disorder + definite or probable TSE in a 1</a:t>
            </a:r>
            <a:r>
              <a:rPr lang="en-GB" b="1" baseline="30000" dirty="0" smtClean="0">
                <a:solidFill>
                  <a:srgbClr val="FF0000"/>
                </a:solidFill>
              </a:rPr>
              <a:t>st</a:t>
            </a:r>
            <a:r>
              <a:rPr lang="en-GB" b="1" dirty="0" smtClean="0">
                <a:solidFill>
                  <a:srgbClr val="FF0000"/>
                </a:solidFill>
              </a:rPr>
              <a:t> degree relative</a:t>
            </a:r>
          </a:p>
          <a:p>
            <a:pPr marL="85725" indent="0">
              <a:buNone/>
            </a:pPr>
            <a:r>
              <a:rPr lang="en-GB" b="1" dirty="0" smtClean="0">
                <a:solidFill>
                  <a:srgbClr val="FF0000"/>
                </a:solidFill>
              </a:rPr>
              <a:t>Progressive neuropsychiatric disorder + known pathogenic mutation of the normal prion protein gene</a:t>
            </a:r>
            <a:endParaRPr lang="en-GB" b="1" dirty="0">
              <a:solidFill>
                <a:srgbClr val="FF0000"/>
              </a:solidFill>
            </a:endParaRPr>
          </a:p>
        </p:txBody>
      </p:sp>
      <p:sp>
        <p:nvSpPr>
          <p:cNvPr id="6" name="TextBox 5"/>
          <p:cNvSpPr txBox="1"/>
          <p:nvPr/>
        </p:nvSpPr>
        <p:spPr>
          <a:xfrm>
            <a:off x="9021170" y="5736661"/>
            <a:ext cx="3088943" cy="523220"/>
          </a:xfrm>
          <a:prstGeom prst="rect">
            <a:avLst/>
          </a:prstGeom>
          <a:noFill/>
        </p:spPr>
        <p:txBody>
          <a:bodyPr wrap="square" rtlCol="0">
            <a:spAutoFit/>
          </a:bodyPr>
          <a:lstStyle/>
          <a:p>
            <a:pPr algn="ctr"/>
            <a:r>
              <a:rPr lang="en-GB" sz="1400" dirty="0" smtClean="0">
                <a:latin typeface="Times New Roman" panose="02020603050405020304" pitchFamily="18" charset="0"/>
                <a:cs typeface="Times New Roman" panose="02020603050405020304" pitchFamily="18" charset="0"/>
              </a:rPr>
              <a:t>The National CJD Research and Surveillance Unit (NCJDRSU) (2010)</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7390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4" grpId="1"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CJD Quiz</a:t>
            </a:r>
            <a:endParaRPr lang="en-GB" dirty="0"/>
          </a:p>
        </p:txBody>
      </p:sp>
      <p:sp>
        <p:nvSpPr>
          <p:cNvPr id="5" name="Text Placeholder 4"/>
          <p:cNvSpPr>
            <a:spLocks noGrp="1"/>
          </p:cNvSpPr>
          <p:nvPr>
            <p:ph type="body" idx="1"/>
          </p:nvPr>
        </p:nvSpPr>
        <p:spPr/>
        <p:txBody>
          <a:bodyPr/>
          <a:lstStyle/>
          <a:p>
            <a:endParaRPr lang="en-GB"/>
          </a:p>
        </p:txBody>
      </p:sp>
    </p:spTree>
    <p:extLst>
      <p:ext uri="{BB962C8B-B14F-4D97-AF65-F5344CB8AC3E}">
        <p14:creationId xmlns:p14="http://schemas.microsoft.com/office/powerpoint/2010/main" val="311668532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Question 1</a:t>
            </a:r>
            <a:endParaRPr lang="en-GB" dirty="0"/>
          </a:p>
        </p:txBody>
      </p:sp>
      <p:sp>
        <p:nvSpPr>
          <p:cNvPr id="5" name="Content Placeholder 4"/>
          <p:cNvSpPr>
            <a:spLocks noGrp="1"/>
          </p:cNvSpPr>
          <p:nvPr>
            <p:ph idx="1"/>
          </p:nvPr>
        </p:nvSpPr>
        <p:spPr/>
        <p:txBody>
          <a:bodyPr/>
          <a:lstStyle/>
          <a:p>
            <a:r>
              <a:rPr lang="en-GB" dirty="0" smtClean="0"/>
              <a:t>CJD can be spread in multiple ways and is very difficult to diagnose because of the wide spread of possible symptoms despite the criteria available for diagnosis?</a:t>
            </a:r>
            <a:endParaRPr lang="en-GB" dirty="0"/>
          </a:p>
        </p:txBody>
      </p:sp>
      <p:sp>
        <p:nvSpPr>
          <p:cNvPr id="6" name="Rectangle 5">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7" name="Rectangle 6">
            <a:hlinkClick r:id="rId3"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8" name="Rectangle 7">
            <a:hlinkClick r:id="rId3"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268939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Question 2</a:t>
            </a:r>
            <a:endParaRPr lang="en-GB" dirty="0"/>
          </a:p>
        </p:txBody>
      </p:sp>
      <p:sp>
        <p:nvSpPr>
          <p:cNvPr id="5" name="Content Placeholder 4"/>
          <p:cNvSpPr>
            <a:spLocks noGrp="1"/>
          </p:cNvSpPr>
          <p:nvPr>
            <p:ph idx="1"/>
          </p:nvPr>
        </p:nvSpPr>
        <p:spPr/>
        <p:txBody>
          <a:bodyPr/>
          <a:lstStyle/>
          <a:p>
            <a:r>
              <a:rPr lang="en-GB" dirty="0" smtClean="0"/>
              <a:t>Despite all the publicity about variant CJD it is still the most uncommon form of CJD with the majority of cases presenting being of sporadic CJD which is not related to BSE contact?</a:t>
            </a:r>
            <a:endParaRPr lang="en-GB" dirty="0"/>
          </a:p>
        </p:txBody>
      </p:sp>
      <p:sp>
        <p:nvSpPr>
          <p:cNvPr id="6" name="Rectangle 5">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7" name="Rectangle 6">
            <a:hlinkClick r:id="rId3"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8" name="Rectangle 7">
            <a:hlinkClick r:id="rId3"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768267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Question 3</a:t>
            </a:r>
            <a:endParaRPr lang="en-GB" dirty="0"/>
          </a:p>
        </p:txBody>
      </p:sp>
      <p:sp>
        <p:nvSpPr>
          <p:cNvPr id="5" name="Content Placeholder 4"/>
          <p:cNvSpPr>
            <a:spLocks noGrp="1"/>
          </p:cNvSpPr>
          <p:nvPr>
            <p:ph idx="1"/>
          </p:nvPr>
        </p:nvSpPr>
        <p:spPr/>
        <p:txBody>
          <a:bodyPr/>
          <a:lstStyle/>
          <a:p>
            <a:r>
              <a:rPr lang="en-GB" dirty="0" smtClean="0"/>
              <a:t>Patients who develop Iatrogenic CJD can only have variant CJD because the other forms cannot be transmitted from person to person?</a:t>
            </a:r>
            <a:endParaRPr lang="en-GB" dirty="0"/>
          </a:p>
        </p:txBody>
      </p:sp>
      <p:sp>
        <p:nvSpPr>
          <p:cNvPr id="6" name="Rectangle 5">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7" name="Rectangle 6">
            <a:hlinkClick r:id="rId3"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8" name="Rectangle 7">
            <a:hlinkClick r:id="rId2"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737124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Question 4</a:t>
            </a:r>
            <a:endParaRPr lang="en-GB" dirty="0"/>
          </a:p>
        </p:txBody>
      </p:sp>
      <p:sp>
        <p:nvSpPr>
          <p:cNvPr id="5" name="Content Placeholder 4"/>
          <p:cNvSpPr>
            <a:spLocks noGrp="1"/>
          </p:cNvSpPr>
          <p:nvPr>
            <p:ph idx="1"/>
          </p:nvPr>
        </p:nvSpPr>
        <p:spPr/>
        <p:txBody>
          <a:bodyPr/>
          <a:lstStyle/>
          <a:p>
            <a:r>
              <a:rPr lang="en-GB" dirty="0" smtClean="0"/>
              <a:t>Special precautions need to be taken when taking blood from a patient with variant CJD rather than following the normal guidelines in place for taking blood?</a:t>
            </a:r>
            <a:endParaRPr lang="en-GB" dirty="0"/>
          </a:p>
        </p:txBody>
      </p:sp>
      <p:sp>
        <p:nvSpPr>
          <p:cNvPr id="6" name="Rectangle 5">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7" name="Rectangle 6">
            <a:hlinkClick r:id="rId3"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8" name="Rectangle 7">
            <a:hlinkClick r:id="rId2"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63380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Question 5</a:t>
            </a:r>
            <a:endParaRPr lang="en-GB" dirty="0"/>
          </a:p>
        </p:txBody>
      </p:sp>
      <p:sp>
        <p:nvSpPr>
          <p:cNvPr id="5" name="Content Placeholder 4"/>
          <p:cNvSpPr>
            <a:spLocks noGrp="1"/>
          </p:cNvSpPr>
          <p:nvPr>
            <p:ph idx="1"/>
          </p:nvPr>
        </p:nvSpPr>
        <p:spPr/>
        <p:txBody>
          <a:bodyPr/>
          <a:lstStyle/>
          <a:p>
            <a:r>
              <a:rPr lang="en-GB" dirty="0" smtClean="0"/>
              <a:t>Patients who are homozygous for methionine at codon 129 of the normal prion protein gene are more likely to develop CJD if they come into contact with the abnormal protein?</a:t>
            </a:r>
            <a:endParaRPr lang="en-GB" dirty="0"/>
          </a:p>
        </p:txBody>
      </p:sp>
      <p:sp>
        <p:nvSpPr>
          <p:cNvPr id="6" name="Rectangle 5">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7" name="Rectangle 6">
            <a:hlinkClick r:id="rId3"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8" name="Rectangle 7">
            <a:hlinkClick r:id="rId3"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011063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Question 6</a:t>
            </a:r>
            <a:endParaRPr lang="en-GB" dirty="0"/>
          </a:p>
        </p:txBody>
      </p:sp>
      <p:sp>
        <p:nvSpPr>
          <p:cNvPr id="5" name="Content Placeholder 4"/>
          <p:cNvSpPr>
            <a:spLocks noGrp="1"/>
          </p:cNvSpPr>
          <p:nvPr>
            <p:ph idx="1"/>
          </p:nvPr>
        </p:nvSpPr>
        <p:spPr/>
        <p:txBody>
          <a:bodyPr/>
          <a:lstStyle/>
          <a:p>
            <a:r>
              <a:rPr lang="en-GB" b="1" dirty="0"/>
              <a:t>What is the likely diagnosis?</a:t>
            </a:r>
          </a:p>
          <a:p>
            <a:r>
              <a:rPr lang="en-GB" dirty="0" smtClean="0"/>
              <a:t>69 </a:t>
            </a:r>
            <a:r>
              <a:rPr lang="en-GB" dirty="0"/>
              <a:t>year male presents with progressive </a:t>
            </a:r>
            <a:r>
              <a:rPr lang="en-GB" dirty="0" err="1"/>
              <a:t>neurodegeneration</a:t>
            </a:r>
            <a:r>
              <a:rPr lang="en-GB" dirty="0"/>
              <a:t> with </a:t>
            </a:r>
            <a:r>
              <a:rPr lang="en-GB" dirty="0" smtClean="0"/>
              <a:t>rapidly worsening dementia, evidence of myoclonus and cerebellar ataxia.  An EEG shows </a:t>
            </a:r>
            <a:r>
              <a:rPr lang="en-GB" dirty="0">
                <a:sym typeface="Wingdings" panose="05000000000000000000" pitchFamily="2" charset="2"/>
              </a:rPr>
              <a:t>periodic synchronous bi-phasic or tri-phasic sharp wave </a:t>
            </a:r>
            <a:r>
              <a:rPr lang="en-GB" dirty="0" smtClean="0">
                <a:sym typeface="Wingdings" panose="05000000000000000000" pitchFamily="2" charset="2"/>
              </a:rPr>
              <a:t>complexes.  There is no family history of note.</a:t>
            </a:r>
            <a:endParaRPr lang="en-GB" dirty="0"/>
          </a:p>
          <a:p>
            <a:endParaRPr lang="en-GB" dirty="0"/>
          </a:p>
          <a:p>
            <a:endParaRPr lang="en-GB" dirty="0"/>
          </a:p>
        </p:txBody>
      </p:sp>
      <p:sp>
        <p:nvSpPr>
          <p:cNvPr id="6" name="Rectangle 5">
            <a:hlinkClick r:id="rId2" action="ppaction://hlinksldjump"/>
          </p:cNvPr>
          <p:cNvSpPr>
            <a:spLocks noChangeAspect="1"/>
          </p:cNvSpPr>
          <p:nvPr/>
        </p:nvSpPr>
        <p:spPr>
          <a:xfrm>
            <a:off x="1197598" y="3486375"/>
            <a:ext cx="2419070" cy="964467"/>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sCJD</a:t>
            </a:r>
            <a:endParaRPr lang="en-GB" sz="3600" dirty="0">
              <a:latin typeface="Times New Roman" panose="02020603050405020304" pitchFamily="18" charset="0"/>
              <a:cs typeface="Times New Roman" panose="02020603050405020304" pitchFamily="18" charset="0"/>
            </a:endParaRPr>
          </a:p>
        </p:txBody>
      </p:sp>
      <p:sp>
        <p:nvSpPr>
          <p:cNvPr id="7" name="Rectangle 6">
            <a:hlinkClick r:id="rId3" action="ppaction://hlinksldjump"/>
          </p:cNvPr>
          <p:cNvSpPr>
            <a:spLocks noChangeAspect="1"/>
          </p:cNvSpPr>
          <p:nvPr/>
        </p:nvSpPr>
        <p:spPr>
          <a:xfrm>
            <a:off x="8536855" y="3486369"/>
            <a:ext cx="2419073" cy="964467"/>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iCJD</a:t>
            </a:r>
            <a:endParaRPr lang="en-GB" sz="3600" dirty="0">
              <a:latin typeface="Times New Roman" panose="02020603050405020304" pitchFamily="18" charset="0"/>
              <a:cs typeface="Times New Roman" panose="02020603050405020304" pitchFamily="18" charset="0"/>
            </a:endParaRPr>
          </a:p>
        </p:txBody>
      </p:sp>
      <p:sp>
        <p:nvSpPr>
          <p:cNvPr id="8" name="Rectangle 7">
            <a:hlinkClick r:id="rId3" action="ppaction://hlinksldjump"/>
          </p:cNvPr>
          <p:cNvSpPr>
            <a:spLocks noChangeAspect="1"/>
          </p:cNvSpPr>
          <p:nvPr/>
        </p:nvSpPr>
        <p:spPr>
          <a:xfrm>
            <a:off x="4857534" y="3488647"/>
            <a:ext cx="2419070" cy="964467"/>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vCJD</a:t>
            </a:r>
            <a:endParaRPr lang="en-GB" sz="3600" dirty="0">
              <a:latin typeface="Times New Roman" panose="02020603050405020304" pitchFamily="18" charset="0"/>
              <a:cs typeface="Times New Roman" panose="02020603050405020304" pitchFamily="18" charset="0"/>
            </a:endParaRPr>
          </a:p>
        </p:txBody>
      </p:sp>
      <p:sp>
        <p:nvSpPr>
          <p:cNvPr id="9" name="Rectangle 8">
            <a:hlinkClick r:id="rId3" action="ppaction://hlinksldjump"/>
          </p:cNvPr>
          <p:cNvSpPr>
            <a:spLocks noChangeAspect="1"/>
          </p:cNvSpPr>
          <p:nvPr/>
        </p:nvSpPr>
        <p:spPr>
          <a:xfrm>
            <a:off x="1227166" y="4771559"/>
            <a:ext cx="2419070" cy="964467"/>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GSS</a:t>
            </a:r>
            <a:endParaRPr lang="en-GB" sz="3600" dirty="0">
              <a:latin typeface="Times New Roman" panose="02020603050405020304" pitchFamily="18" charset="0"/>
              <a:cs typeface="Times New Roman" panose="02020603050405020304" pitchFamily="18" charset="0"/>
            </a:endParaRPr>
          </a:p>
        </p:txBody>
      </p:sp>
      <p:sp>
        <p:nvSpPr>
          <p:cNvPr id="10" name="Rectangle 9">
            <a:hlinkClick r:id="rId3" action="ppaction://hlinksldjump"/>
          </p:cNvPr>
          <p:cNvSpPr>
            <a:spLocks noChangeAspect="1"/>
          </p:cNvSpPr>
          <p:nvPr/>
        </p:nvSpPr>
        <p:spPr>
          <a:xfrm>
            <a:off x="8566423" y="4771553"/>
            <a:ext cx="2419073" cy="964467"/>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latin typeface="Times New Roman" panose="02020603050405020304" pitchFamily="18" charset="0"/>
                <a:cs typeface="Times New Roman" panose="02020603050405020304" pitchFamily="18" charset="0"/>
              </a:rPr>
              <a:t>Other Neurological Condition</a:t>
            </a:r>
          </a:p>
        </p:txBody>
      </p:sp>
      <p:sp>
        <p:nvSpPr>
          <p:cNvPr id="11" name="Rectangle 10">
            <a:hlinkClick r:id="rId3" action="ppaction://hlinksldjump"/>
          </p:cNvPr>
          <p:cNvSpPr>
            <a:spLocks noChangeAspect="1"/>
          </p:cNvSpPr>
          <p:nvPr/>
        </p:nvSpPr>
        <p:spPr>
          <a:xfrm>
            <a:off x="4887102" y="4773831"/>
            <a:ext cx="2419070" cy="964467"/>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FFI</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493382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7</a:t>
            </a:r>
            <a:endParaRPr lang="en-GB" dirty="0"/>
          </a:p>
        </p:txBody>
      </p:sp>
      <p:sp>
        <p:nvSpPr>
          <p:cNvPr id="3" name="Content Placeholder 2"/>
          <p:cNvSpPr>
            <a:spLocks noGrp="1"/>
          </p:cNvSpPr>
          <p:nvPr>
            <p:ph idx="1"/>
          </p:nvPr>
        </p:nvSpPr>
        <p:spPr>
          <a:xfrm>
            <a:off x="1097279" y="1845734"/>
            <a:ext cx="10394135" cy="4023360"/>
          </a:xfrm>
        </p:spPr>
        <p:txBody>
          <a:bodyPr/>
          <a:lstStyle/>
          <a:p>
            <a:r>
              <a:rPr lang="en-GB" b="1" dirty="0"/>
              <a:t>What is the likely diagnosis?</a:t>
            </a:r>
          </a:p>
          <a:p>
            <a:r>
              <a:rPr lang="en-GB" dirty="0" smtClean="0"/>
              <a:t>68 year old male with progressive </a:t>
            </a:r>
            <a:r>
              <a:rPr lang="en-GB" dirty="0" err="1" smtClean="0"/>
              <a:t>neurodegeneration</a:t>
            </a:r>
            <a:r>
              <a:rPr lang="en-GB" dirty="0" smtClean="0"/>
              <a:t>.  He struggles to perform his daily tasks and needs support.  His family report that he is more irritable and can be aggressive at times.  On MRI the ventricles are enlarged and there is some evidence of shrinkage of the cerebral cortex.</a:t>
            </a:r>
            <a:endParaRPr lang="en-GB" dirty="0"/>
          </a:p>
        </p:txBody>
      </p:sp>
      <p:sp>
        <p:nvSpPr>
          <p:cNvPr id="4" name="Rectangle 3">
            <a:hlinkClick r:id="rId2" action="ppaction://hlinksldjump"/>
          </p:cNvPr>
          <p:cNvSpPr>
            <a:spLocks noChangeAspect="1"/>
          </p:cNvSpPr>
          <p:nvPr/>
        </p:nvSpPr>
        <p:spPr>
          <a:xfrm>
            <a:off x="1197598" y="3486375"/>
            <a:ext cx="2419070" cy="964467"/>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sCJD</a:t>
            </a:r>
            <a:endParaRPr lang="en-GB" sz="3600" dirty="0">
              <a:latin typeface="Times New Roman" panose="02020603050405020304" pitchFamily="18" charset="0"/>
              <a:cs typeface="Times New Roman" panose="02020603050405020304" pitchFamily="18" charset="0"/>
            </a:endParaRPr>
          </a:p>
        </p:txBody>
      </p:sp>
      <p:sp>
        <p:nvSpPr>
          <p:cNvPr id="5" name="Rectangle 4">
            <a:hlinkClick r:id="rId2" action="ppaction://hlinksldjump"/>
          </p:cNvPr>
          <p:cNvSpPr>
            <a:spLocks noChangeAspect="1"/>
          </p:cNvSpPr>
          <p:nvPr/>
        </p:nvSpPr>
        <p:spPr>
          <a:xfrm>
            <a:off x="8536855" y="3486369"/>
            <a:ext cx="2419073" cy="964467"/>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iCJD</a:t>
            </a:r>
            <a:endParaRPr lang="en-GB" sz="3600" dirty="0">
              <a:latin typeface="Times New Roman" panose="02020603050405020304" pitchFamily="18" charset="0"/>
              <a:cs typeface="Times New Roman" panose="02020603050405020304" pitchFamily="18" charset="0"/>
            </a:endParaRPr>
          </a:p>
        </p:txBody>
      </p:sp>
      <p:sp>
        <p:nvSpPr>
          <p:cNvPr id="6" name="Rectangle 5">
            <a:hlinkClick r:id="rId2" action="ppaction://hlinksldjump"/>
          </p:cNvPr>
          <p:cNvSpPr>
            <a:spLocks noChangeAspect="1"/>
          </p:cNvSpPr>
          <p:nvPr/>
        </p:nvSpPr>
        <p:spPr>
          <a:xfrm>
            <a:off x="4857534" y="3488647"/>
            <a:ext cx="2419070" cy="964467"/>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vCJD</a:t>
            </a:r>
            <a:endParaRPr lang="en-GB" sz="3600" dirty="0">
              <a:latin typeface="Times New Roman" panose="02020603050405020304" pitchFamily="18" charset="0"/>
              <a:cs typeface="Times New Roman" panose="02020603050405020304" pitchFamily="18" charset="0"/>
            </a:endParaRPr>
          </a:p>
        </p:txBody>
      </p:sp>
      <p:sp>
        <p:nvSpPr>
          <p:cNvPr id="7" name="Rectangle 6">
            <a:hlinkClick r:id="rId2" action="ppaction://hlinksldjump"/>
          </p:cNvPr>
          <p:cNvSpPr>
            <a:spLocks noChangeAspect="1"/>
          </p:cNvSpPr>
          <p:nvPr/>
        </p:nvSpPr>
        <p:spPr>
          <a:xfrm>
            <a:off x="1227166" y="4771559"/>
            <a:ext cx="2419070" cy="964467"/>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GSS</a:t>
            </a:r>
            <a:endParaRPr lang="en-GB" sz="3600" dirty="0">
              <a:latin typeface="Times New Roman" panose="02020603050405020304" pitchFamily="18" charset="0"/>
              <a:cs typeface="Times New Roman" panose="02020603050405020304" pitchFamily="18" charset="0"/>
            </a:endParaRPr>
          </a:p>
        </p:txBody>
      </p:sp>
      <p:sp>
        <p:nvSpPr>
          <p:cNvPr id="8" name="Rectangle 7">
            <a:hlinkClick r:id="rId3" action="ppaction://hlinksldjump"/>
          </p:cNvPr>
          <p:cNvSpPr>
            <a:spLocks noChangeAspect="1"/>
          </p:cNvSpPr>
          <p:nvPr/>
        </p:nvSpPr>
        <p:spPr>
          <a:xfrm>
            <a:off x="8566423" y="4771553"/>
            <a:ext cx="2419073" cy="964467"/>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latin typeface="Times New Roman" panose="02020603050405020304" pitchFamily="18" charset="0"/>
                <a:cs typeface="Times New Roman" panose="02020603050405020304" pitchFamily="18" charset="0"/>
              </a:rPr>
              <a:t>Other Neurological Condition</a:t>
            </a:r>
          </a:p>
        </p:txBody>
      </p:sp>
      <p:sp>
        <p:nvSpPr>
          <p:cNvPr id="9" name="Rectangle 8">
            <a:hlinkClick r:id="rId2" action="ppaction://hlinksldjump"/>
          </p:cNvPr>
          <p:cNvSpPr>
            <a:spLocks noChangeAspect="1"/>
          </p:cNvSpPr>
          <p:nvPr/>
        </p:nvSpPr>
        <p:spPr>
          <a:xfrm>
            <a:off x="4887102" y="4773831"/>
            <a:ext cx="2419070" cy="964467"/>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FFI</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934514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8</a:t>
            </a:r>
            <a:endParaRPr lang="en-GB" dirty="0"/>
          </a:p>
        </p:txBody>
      </p:sp>
      <p:sp>
        <p:nvSpPr>
          <p:cNvPr id="3" name="Content Placeholder 2"/>
          <p:cNvSpPr>
            <a:spLocks noGrp="1"/>
          </p:cNvSpPr>
          <p:nvPr>
            <p:ph idx="1"/>
          </p:nvPr>
        </p:nvSpPr>
        <p:spPr/>
        <p:txBody>
          <a:bodyPr/>
          <a:lstStyle/>
          <a:p>
            <a:r>
              <a:rPr lang="en-GB" b="1" dirty="0"/>
              <a:t>What is the likely diagnosis?</a:t>
            </a:r>
          </a:p>
          <a:p>
            <a:r>
              <a:rPr lang="en-GB" dirty="0" smtClean="0"/>
              <a:t>30 year old female has been referred by her family after they have noticed changes in her behaviour with some psychiatric disturbances which have been progressing over the last 4 months.  There is no change on the EEG but the MRI shows a “</a:t>
            </a:r>
            <a:r>
              <a:rPr lang="en-GB" dirty="0" err="1" smtClean="0"/>
              <a:t>pulvinar</a:t>
            </a:r>
            <a:r>
              <a:rPr lang="en-GB" dirty="0" smtClean="0"/>
              <a:t> sign”.</a:t>
            </a:r>
            <a:endParaRPr lang="en-GB" dirty="0"/>
          </a:p>
        </p:txBody>
      </p:sp>
      <p:sp>
        <p:nvSpPr>
          <p:cNvPr id="4" name="Rectangle 3">
            <a:hlinkClick r:id="rId2" action="ppaction://hlinksldjump"/>
          </p:cNvPr>
          <p:cNvSpPr>
            <a:spLocks noChangeAspect="1"/>
          </p:cNvSpPr>
          <p:nvPr/>
        </p:nvSpPr>
        <p:spPr>
          <a:xfrm>
            <a:off x="1197598" y="3486375"/>
            <a:ext cx="2419070" cy="964467"/>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sCJD</a:t>
            </a:r>
            <a:endParaRPr lang="en-GB" sz="3600" dirty="0">
              <a:latin typeface="Times New Roman" panose="02020603050405020304" pitchFamily="18" charset="0"/>
              <a:cs typeface="Times New Roman" panose="02020603050405020304" pitchFamily="18" charset="0"/>
            </a:endParaRPr>
          </a:p>
        </p:txBody>
      </p:sp>
      <p:sp>
        <p:nvSpPr>
          <p:cNvPr id="5" name="Rectangle 4">
            <a:hlinkClick r:id="rId2" action="ppaction://hlinksldjump"/>
          </p:cNvPr>
          <p:cNvSpPr>
            <a:spLocks noChangeAspect="1"/>
          </p:cNvSpPr>
          <p:nvPr/>
        </p:nvSpPr>
        <p:spPr>
          <a:xfrm>
            <a:off x="8536855" y="3486369"/>
            <a:ext cx="2419073" cy="964467"/>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iCJD</a:t>
            </a:r>
            <a:endParaRPr lang="en-GB" sz="3600" dirty="0">
              <a:latin typeface="Times New Roman" panose="02020603050405020304" pitchFamily="18" charset="0"/>
              <a:cs typeface="Times New Roman" panose="02020603050405020304" pitchFamily="18" charset="0"/>
            </a:endParaRPr>
          </a:p>
        </p:txBody>
      </p:sp>
      <p:sp>
        <p:nvSpPr>
          <p:cNvPr id="6" name="Rectangle 5">
            <a:hlinkClick r:id="rId3" action="ppaction://hlinksldjump"/>
          </p:cNvPr>
          <p:cNvSpPr>
            <a:spLocks noChangeAspect="1"/>
          </p:cNvSpPr>
          <p:nvPr/>
        </p:nvSpPr>
        <p:spPr>
          <a:xfrm>
            <a:off x="4857534" y="3488647"/>
            <a:ext cx="2419070" cy="964467"/>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vCJD</a:t>
            </a:r>
            <a:endParaRPr lang="en-GB" sz="3600" dirty="0">
              <a:latin typeface="Times New Roman" panose="02020603050405020304" pitchFamily="18" charset="0"/>
              <a:cs typeface="Times New Roman" panose="02020603050405020304" pitchFamily="18" charset="0"/>
            </a:endParaRPr>
          </a:p>
        </p:txBody>
      </p:sp>
      <p:sp>
        <p:nvSpPr>
          <p:cNvPr id="7" name="Rectangle 6">
            <a:hlinkClick r:id="rId2" action="ppaction://hlinksldjump"/>
          </p:cNvPr>
          <p:cNvSpPr>
            <a:spLocks noChangeAspect="1"/>
          </p:cNvSpPr>
          <p:nvPr/>
        </p:nvSpPr>
        <p:spPr>
          <a:xfrm>
            <a:off x="1227166" y="4771559"/>
            <a:ext cx="2419070" cy="964467"/>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GSS</a:t>
            </a:r>
            <a:endParaRPr lang="en-GB" sz="3600" dirty="0">
              <a:latin typeface="Times New Roman" panose="02020603050405020304" pitchFamily="18" charset="0"/>
              <a:cs typeface="Times New Roman" panose="02020603050405020304" pitchFamily="18" charset="0"/>
            </a:endParaRPr>
          </a:p>
        </p:txBody>
      </p:sp>
      <p:sp>
        <p:nvSpPr>
          <p:cNvPr id="8" name="Rectangle 7">
            <a:hlinkClick r:id="rId2" action="ppaction://hlinksldjump"/>
          </p:cNvPr>
          <p:cNvSpPr>
            <a:spLocks noChangeAspect="1"/>
          </p:cNvSpPr>
          <p:nvPr/>
        </p:nvSpPr>
        <p:spPr>
          <a:xfrm>
            <a:off x="8566423" y="4771553"/>
            <a:ext cx="2419073" cy="964467"/>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latin typeface="Times New Roman" panose="02020603050405020304" pitchFamily="18" charset="0"/>
                <a:cs typeface="Times New Roman" panose="02020603050405020304" pitchFamily="18" charset="0"/>
              </a:rPr>
              <a:t>Other Neurological Condition</a:t>
            </a:r>
          </a:p>
        </p:txBody>
      </p:sp>
      <p:sp>
        <p:nvSpPr>
          <p:cNvPr id="9" name="Rectangle 8">
            <a:hlinkClick r:id="rId2" action="ppaction://hlinksldjump"/>
          </p:cNvPr>
          <p:cNvSpPr>
            <a:spLocks noChangeAspect="1"/>
          </p:cNvSpPr>
          <p:nvPr/>
        </p:nvSpPr>
        <p:spPr>
          <a:xfrm>
            <a:off x="4887102" y="4773831"/>
            <a:ext cx="2419070" cy="964467"/>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FFI</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234286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9</a:t>
            </a:r>
            <a:endParaRPr lang="en-GB" dirty="0"/>
          </a:p>
        </p:txBody>
      </p:sp>
      <p:sp>
        <p:nvSpPr>
          <p:cNvPr id="3" name="Content Placeholder 2"/>
          <p:cNvSpPr>
            <a:spLocks noGrp="1"/>
          </p:cNvSpPr>
          <p:nvPr>
            <p:ph idx="1"/>
          </p:nvPr>
        </p:nvSpPr>
        <p:spPr>
          <a:xfrm>
            <a:off x="1097280" y="1818438"/>
            <a:ext cx="10058400" cy="4023360"/>
          </a:xfrm>
        </p:spPr>
        <p:txBody>
          <a:bodyPr/>
          <a:lstStyle/>
          <a:p>
            <a:r>
              <a:rPr lang="en-GB" b="1" dirty="0"/>
              <a:t>What is the likely diagnosis?</a:t>
            </a:r>
          </a:p>
          <a:p>
            <a:r>
              <a:rPr lang="en-GB" dirty="0" smtClean="0"/>
              <a:t>A 45 year female presents with progressive cerebral ataxia and lower limb areflexia with some weakness.  There is no evidence of any development of dementia.  There are some signs of slowing and abnormal waves on the EEG.  Her family report her father developed similar symptoms when he was 46 and unfortunately passed away within a year of their onset.</a:t>
            </a:r>
            <a:endParaRPr lang="en-GB" dirty="0"/>
          </a:p>
        </p:txBody>
      </p:sp>
      <p:sp>
        <p:nvSpPr>
          <p:cNvPr id="4" name="Rectangle 3">
            <a:hlinkClick r:id="rId2" action="ppaction://hlinksldjump"/>
          </p:cNvPr>
          <p:cNvSpPr>
            <a:spLocks noChangeAspect="1"/>
          </p:cNvSpPr>
          <p:nvPr/>
        </p:nvSpPr>
        <p:spPr>
          <a:xfrm>
            <a:off x="1197598" y="3486375"/>
            <a:ext cx="2419070" cy="964467"/>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sCJD</a:t>
            </a:r>
            <a:endParaRPr lang="en-GB" sz="3600" dirty="0">
              <a:latin typeface="Times New Roman" panose="02020603050405020304" pitchFamily="18" charset="0"/>
              <a:cs typeface="Times New Roman" panose="02020603050405020304" pitchFamily="18" charset="0"/>
            </a:endParaRPr>
          </a:p>
        </p:txBody>
      </p:sp>
      <p:sp>
        <p:nvSpPr>
          <p:cNvPr id="5" name="Rectangle 4">
            <a:hlinkClick r:id="rId2" action="ppaction://hlinksldjump"/>
          </p:cNvPr>
          <p:cNvSpPr>
            <a:spLocks noChangeAspect="1"/>
          </p:cNvSpPr>
          <p:nvPr/>
        </p:nvSpPr>
        <p:spPr>
          <a:xfrm>
            <a:off x="8536855" y="3486369"/>
            <a:ext cx="2419073" cy="964467"/>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iCJD</a:t>
            </a:r>
            <a:endParaRPr lang="en-GB" sz="3600" dirty="0">
              <a:latin typeface="Times New Roman" panose="02020603050405020304" pitchFamily="18" charset="0"/>
              <a:cs typeface="Times New Roman" panose="02020603050405020304" pitchFamily="18" charset="0"/>
            </a:endParaRPr>
          </a:p>
        </p:txBody>
      </p:sp>
      <p:sp>
        <p:nvSpPr>
          <p:cNvPr id="6" name="Rectangle 5">
            <a:hlinkClick r:id="rId2" action="ppaction://hlinksldjump"/>
          </p:cNvPr>
          <p:cNvSpPr>
            <a:spLocks noChangeAspect="1"/>
          </p:cNvSpPr>
          <p:nvPr/>
        </p:nvSpPr>
        <p:spPr>
          <a:xfrm>
            <a:off x="4857534" y="3488647"/>
            <a:ext cx="2419070" cy="964467"/>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vCJD</a:t>
            </a:r>
            <a:endParaRPr lang="en-GB" sz="3600" dirty="0">
              <a:latin typeface="Times New Roman" panose="02020603050405020304" pitchFamily="18" charset="0"/>
              <a:cs typeface="Times New Roman" panose="02020603050405020304" pitchFamily="18" charset="0"/>
            </a:endParaRPr>
          </a:p>
        </p:txBody>
      </p:sp>
      <p:sp>
        <p:nvSpPr>
          <p:cNvPr id="7" name="Rectangle 6">
            <a:hlinkClick r:id="rId3" action="ppaction://hlinksldjump"/>
          </p:cNvPr>
          <p:cNvSpPr>
            <a:spLocks noChangeAspect="1"/>
          </p:cNvSpPr>
          <p:nvPr/>
        </p:nvSpPr>
        <p:spPr>
          <a:xfrm>
            <a:off x="1227166" y="4771559"/>
            <a:ext cx="2419070" cy="964467"/>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GSS</a:t>
            </a:r>
            <a:endParaRPr lang="en-GB" sz="3600" dirty="0">
              <a:latin typeface="Times New Roman" panose="02020603050405020304" pitchFamily="18" charset="0"/>
              <a:cs typeface="Times New Roman" panose="02020603050405020304" pitchFamily="18" charset="0"/>
            </a:endParaRPr>
          </a:p>
        </p:txBody>
      </p:sp>
      <p:sp>
        <p:nvSpPr>
          <p:cNvPr id="8" name="Rectangle 7">
            <a:hlinkClick r:id="rId2" action="ppaction://hlinksldjump"/>
          </p:cNvPr>
          <p:cNvSpPr>
            <a:spLocks noChangeAspect="1"/>
          </p:cNvSpPr>
          <p:nvPr/>
        </p:nvSpPr>
        <p:spPr>
          <a:xfrm>
            <a:off x="8566423" y="4771553"/>
            <a:ext cx="2419073" cy="964467"/>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latin typeface="Times New Roman" panose="02020603050405020304" pitchFamily="18" charset="0"/>
                <a:cs typeface="Times New Roman" panose="02020603050405020304" pitchFamily="18" charset="0"/>
              </a:rPr>
              <a:t>Other Neurological Condition</a:t>
            </a:r>
          </a:p>
        </p:txBody>
      </p:sp>
      <p:sp>
        <p:nvSpPr>
          <p:cNvPr id="9" name="Rectangle 8">
            <a:hlinkClick r:id="rId2" action="ppaction://hlinksldjump"/>
          </p:cNvPr>
          <p:cNvSpPr>
            <a:spLocks noChangeAspect="1"/>
          </p:cNvSpPr>
          <p:nvPr/>
        </p:nvSpPr>
        <p:spPr>
          <a:xfrm>
            <a:off x="4887102" y="4773831"/>
            <a:ext cx="2419070" cy="964467"/>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FFI</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400006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10</a:t>
            </a:r>
            <a:endParaRPr lang="en-GB" dirty="0"/>
          </a:p>
        </p:txBody>
      </p:sp>
      <p:sp>
        <p:nvSpPr>
          <p:cNvPr id="3" name="Content Placeholder 2"/>
          <p:cNvSpPr>
            <a:spLocks noGrp="1"/>
          </p:cNvSpPr>
          <p:nvPr>
            <p:ph idx="1"/>
          </p:nvPr>
        </p:nvSpPr>
        <p:spPr>
          <a:xfrm>
            <a:off x="1097280" y="1804790"/>
            <a:ext cx="10058400" cy="4023360"/>
          </a:xfrm>
        </p:spPr>
        <p:txBody>
          <a:bodyPr/>
          <a:lstStyle/>
          <a:p>
            <a:r>
              <a:rPr lang="en-GB" b="1" dirty="0"/>
              <a:t>What is the likely diagnosis?</a:t>
            </a:r>
          </a:p>
          <a:p>
            <a:r>
              <a:rPr lang="en-GB" dirty="0" smtClean="0"/>
              <a:t>A 57 year male presents with symptoms of progressive tiredness during the day and progressively worsening insomnia at night.  He reports that he experiences hallucinations during the day, whilst his partner says he appears like he is in a faraway place and confused.  She also reports that his mother developed similar symptoms before her death.</a:t>
            </a:r>
            <a:r>
              <a:rPr lang="en-GB" dirty="0"/>
              <a:t> </a:t>
            </a:r>
            <a:r>
              <a:rPr lang="en-GB" dirty="0" smtClean="0"/>
              <a:t> All investigations are normal.</a:t>
            </a:r>
          </a:p>
        </p:txBody>
      </p:sp>
      <p:sp>
        <p:nvSpPr>
          <p:cNvPr id="4" name="Rectangle 3">
            <a:hlinkClick r:id="rId2" action="ppaction://hlinksldjump"/>
          </p:cNvPr>
          <p:cNvSpPr>
            <a:spLocks noChangeAspect="1"/>
          </p:cNvSpPr>
          <p:nvPr/>
        </p:nvSpPr>
        <p:spPr>
          <a:xfrm>
            <a:off x="1197598" y="3718391"/>
            <a:ext cx="2419070" cy="964467"/>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sCJD</a:t>
            </a:r>
            <a:endParaRPr lang="en-GB" sz="3600" dirty="0">
              <a:latin typeface="Times New Roman" panose="02020603050405020304" pitchFamily="18" charset="0"/>
              <a:cs typeface="Times New Roman" panose="02020603050405020304" pitchFamily="18" charset="0"/>
            </a:endParaRPr>
          </a:p>
        </p:txBody>
      </p:sp>
      <p:sp>
        <p:nvSpPr>
          <p:cNvPr id="5" name="Rectangle 4">
            <a:hlinkClick r:id="rId2" action="ppaction://hlinksldjump"/>
          </p:cNvPr>
          <p:cNvSpPr>
            <a:spLocks noChangeAspect="1"/>
          </p:cNvSpPr>
          <p:nvPr/>
        </p:nvSpPr>
        <p:spPr>
          <a:xfrm>
            <a:off x="8536855" y="3718385"/>
            <a:ext cx="2419073" cy="964467"/>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iCJD</a:t>
            </a:r>
            <a:endParaRPr lang="en-GB" sz="3600" dirty="0">
              <a:latin typeface="Times New Roman" panose="02020603050405020304" pitchFamily="18" charset="0"/>
              <a:cs typeface="Times New Roman" panose="02020603050405020304" pitchFamily="18" charset="0"/>
            </a:endParaRPr>
          </a:p>
        </p:txBody>
      </p:sp>
      <p:sp>
        <p:nvSpPr>
          <p:cNvPr id="6" name="Rectangle 5">
            <a:hlinkClick r:id="rId2" action="ppaction://hlinksldjump"/>
          </p:cNvPr>
          <p:cNvSpPr>
            <a:spLocks noChangeAspect="1"/>
          </p:cNvSpPr>
          <p:nvPr/>
        </p:nvSpPr>
        <p:spPr>
          <a:xfrm>
            <a:off x="4857534" y="3720663"/>
            <a:ext cx="2419070" cy="964467"/>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Times New Roman" panose="02020603050405020304" pitchFamily="18" charset="0"/>
                <a:cs typeface="Times New Roman" panose="02020603050405020304" pitchFamily="18" charset="0"/>
              </a:rPr>
              <a:t>vCJD</a:t>
            </a:r>
            <a:endParaRPr lang="en-GB" sz="3600" dirty="0">
              <a:latin typeface="Times New Roman" panose="02020603050405020304" pitchFamily="18" charset="0"/>
              <a:cs typeface="Times New Roman" panose="02020603050405020304" pitchFamily="18" charset="0"/>
            </a:endParaRPr>
          </a:p>
        </p:txBody>
      </p:sp>
      <p:sp>
        <p:nvSpPr>
          <p:cNvPr id="7" name="Rectangle 6">
            <a:hlinkClick r:id="rId2" action="ppaction://hlinksldjump"/>
          </p:cNvPr>
          <p:cNvSpPr>
            <a:spLocks noChangeAspect="1"/>
          </p:cNvSpPr>
          <p:nvPr/>
        </p:nvSpPr>
        <p:spPr>
          <a:xfrm>
            <a:off x="1227166" y="5003575"/>
            <a:ext cx="2419070" cy="964467"/>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GSS</a:t>
            </a:r>
            <a:endParaRPr lang="en-GB" sz="3600" dirty="0">
              <a:latin typeface="Times New Roman" panose="02020603050405020304" pitchFamily="18" charset="0"/>
              <a:cs typeface="Times New Roman" panose="02020603050405020304" pitchFamily="18" charset="0"/>
            </a:endParaRPr>
          </a:p>
        </p:txBody>
      </p:sp>
      <p:sp>
        <p:nvSpPr>
          <p:cNvPr id="8" name="Rectangle 7">
            <a:hlinkClick r:id="rId2" action="ppaction://hlinksldjump"/>
          </p:cNvPr>
          <p:cNvSpPr>
            <a:spLocks noChangeAspect="1"/>
          </p:cNvSpPr>
          <p:nvPr/>
        </p:nvSpPr>
        <p:spPr>
          <a:xfrm>
            <a:off x="8566423" y="5003569"/>
            <a:ext cx="2419073" cy="964467"/>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latin typeface="Times New Roman" panose="02020603050405020304" pitchFamily="18" charset="0"/>
                <a:cs typeface="Times New Roman" panose="02020603050405020304" pitchFamily="18" charset="0"/>
              </a:rPr>
              <a:t>Other Neurological Condition</a:t>
            </a:r>
          </a:p>
        </p:txBody>
      </p:sp>
      <p:sp>
        <p:nvSpPr>
          <p:cNvPr id="9" name="Rectangle 8">
            <a:hlinkClick r:id="rId3" action="ppaction://hlinksldjump"/>
          </p:cNvPr>
          <p:cNvSpPr>
            <a:spLocks noChangeAspect="1"/>
          </p:cNvSpPr>
          <p:nvPr/>
        </p:nvSpPr>
        <p:spPr>
          <a:xfrm>
            <a:off x="4887102" y="5005847"/>
            <a:ext cx="2419070" cy="964467"/>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FFI</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086685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11</a:t>
            </a:r>
            <a:endParaRPr lang="en-GB" dirty="0"/>
          </a:p>
        </p:txBody>
      </p:sp>
      <p:sp>
        <p:nvSpPr>
          <p:cNvPr id="3" name="Content Placeholder 2"/>
          <p:cNvSpPr>
            <a:spLocks noGrp="1"/>
          </p:cNvSpPr>
          <p:nvPr>
            <p:ph idx="1"/>
          </p:nvPr>
        </p:nvSpPr>
        <p:spPr/>
        <p:txBody>
          <a:bodyPr/>
          <a:lstStyle/>
          <a:p>
            <a:r>
              <a:rPr lang="en-GB" b="1" dirty="0" smtClean="0"/>
              <a:t>What is the risk level of the following patient?</a:t>
            </a:r>
          </a:p>
          <a:p>
            <a:r>
              <a:rPr lang="en-GB" dirty="0" smtClean="0"/>
              <a:t>32 year old male received 350 blood transfusions because of his haemophilia during the BSE outbreak in the UK and looking at the donors a number of them have gone on to develop </a:t>
            </a:r>
            <a:r>
              <a:rPr lang="en-GB" dirty="0" err="1" smtClean="0"/>
              <a:t>vCJD</a:t>
            </a:r>
            <a:r>
              <a:rPr lang="en-GB" dirty="0" smtClean="0"/>
              <a:t>.  The patient has no symptoms of neurological disease.</a:t>
            </a:r>
          </a:p>
        </p:txBody>
      </p:sp>
      <p:sp>
        <p:nvSpPr>
          <p:cNvPr id="10" name="Rectangle 9">
            <a:hlinkClick r:id="rId2" action="ppaction://hlinksldjump"/>
          </p:cNvPr>
          <p:cNvSpPr>
            <a:spLocks noChangeAspect="1"/>
          </p:cNvSpPr>
          <p:nvPr/>
        </p:nvSpPr>
        <p:spPr>
          <a:xfrm>
            <a:off x="624381" y="3349895"/>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SYMPTOMATIC</a:t>
            </a:r>
            <a:endParaRPr lang="en-GB" sz="3200" dirty="0">
              <a:latin typeface="Times New Roman" panose="02020603050405020304" pitchFamily="18" charset="0"/>
              <a:cs typeface="Times New Roman" panose="02020603050405020304" pitchFamily="18" charset="0"/>
            </a:endParaRPr>
          </a:p>
        </p:txBody>
      </p:sp>
      <p:sp>
        <p:nvSpPr>
          <p:cNvPr id="11" name="Rectangle 10">
            <a:hlinkClick r:id="rId2" action="ppaction://hlinksldjump"/>
          </p:cNvPr>
          <p:cNvSpPr>
            <a:spLocks noChangeAspect="1"/>
          </p:cNvSpPr>
          <p:nvPr/>
        </p:nvSpPr>
        <p:spPr>
          <a:xfrm>
            <a:off x="7963639" y="3349889"/>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NO INCREASED RISK</a:t>
            </a:r>
            <a:endParaRPr lang="en-GB" sz="3200" dirty="0">
              <a:latin typeface="Times New Roman" panose="02020603050405020304" pitchFamily="18" charset="0"/>
              <a:cs typeface="Times New Roman" panose="02020603050405020304" pitchFamily="18" charset="0"/>
            </a:endParaRPr>
          </a:p>
        </p:txBody>
      </p:sp>
      <p:sp>
        <p:nvSpPr>
          <p:cNvPr id="12" name="Rectangle 11">
            <a:hlinkClick r:id="rId3" action="ppaction://hlinksldjump"/>
          </p:cNvPr>
          <p:cNvSpPr>
            <a:spLocks noChangeAspect="1"/>
          </p:cNvSpPr>
          <p:nvPr/>
        </p:nvSpPr>
        <p:spPr>
          <a:xfrm>
            <a:off x="4284317" y="3352167"/>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INCREASED RISK</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421224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12</a:t>
            </a:r>
            <a:endParaRPr lang="en-GB" dirty="0"/>
          </a:p>
        </p:txBody>
      </p:sp>
      <p:sp>
        <p:nvSpPr>
          <p:cNvPr id="3" name="Content Placeholder 2"/>
          <p:cNvSpPr>
            <a:spLocks noGrp="1"/>
          </p:cNvSpPr>
          <p:nvPr>
            <p:ph idx="1"/>
          </p:nvPr>
        </p:nvSpPr>
        <p:spPr/>
        <p:txBody>
          <a:bodyPr/>
          <a:lstStyle/>
          <a:p>
            <a:r>
              <a:rPr lang="en-GB" b="1" dirty="0"/>
              <a:t>What is the risk level of the following patient?</a:t>
            </a:r>
            <a:endParaRPr lang="en-GB" dirty="0"/>
          </a:p>
          <a:p>
            <a:r>
              <a:rPr lang="en-GB" dirty="0"/>
              <a:t>A 68 year old man presents with progressive neurological </a:t>
            </a:r>
            <a:r>
              <a:rPr lang="en-GB" dirty="0" smtClean="0"/>
              <a:t>symptoms which his partner says have been getting more noticeable over the past couple of years.  </a:t>
            </a:r>
            <a:r>
              <a:rPr lang="en-GB" dirty="0"/>
              <a:t>There has been no diagnosis but there are a number of investigations that have been planned, including an EEG and an MRI of the brain.</a:t>
            </a:r>
          </a:p>
          <a:p>
            <a:endParaRPr lang="en-GB" dirty="0"/>
          </a:p>
        </p:txBody>
      </p:sp>
      <p:sp>
        <p:nvSpPr>
          <p:cNvPr id="4" name="Rectangle 3">
            <a:hlinkClick r:id="rId2" action="ppaction://hlinksldjump"/>
          </p:cNvPr>
          <p:cNvSpPr>
            <a:spLocks noChangeAspect="1"/>
          </p:cNvSpPr>
          <p:nvPr/>
        </p:nvSpPr>
        <p:spPr>
          <a:xfrm>
            <a:off x="624381" y="3581911"/>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SYMPTOMATIC</a:t>
            </a:r>
            <a:endParaRPr lang="en-GB" sz="3200" dirty="0">
              <a:latin typeface="Times New Roman" panose="02020603050405020304" pitchFamily="18" charset="0"/>
              <a:cs typeface="Times New Roman" panose="02020603050405020304" pitchFamily="18" charset="0"/>
            </a:endParaRPr>
          </a:p>
        </p:txBody>
      </p:sp>
      <p:sp>
        <p:nvSpPr>
          <p:cNvPr id="5" name="Rectangle 4">
            <a:hlinkClick r:id="rId3" action="ppaction://hlinksldjump"/>
          </p:cNvPr>
          <p:cNvSpPr>
            <a:spLocks noChangeAspect="1"/>
          </p:cNvSpPr>
          <p:nvPr/>
        </p:nvSpPr>
        <p:spPr>
          <a:xfrm>
            <a:off x="7963639" y="3581905"/>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NO INCREASED RISK</a:t>
            </a:r>
            <a:endParaRPr lang="en-GB" sz="3200" dirty="0">
              <a:latin typeface="Times New Roman" panose="02020603050405020304" pitchFamily="18" charset="0"/>
              <a:cs typeface="Times New Roman" panose="02020603050405020304" pitchFamily="18" charset="0"/>
            </a:endParaRPr>
          </a:p>
        </p:txBody>
      </p:sp>
      <p:sp>
        <p:nvSpPr>
          <p:cNvPr id="6" name="Rectangle 5">
            <a:hlinkClick r:id="rId3" action="ppaction://hlinksldjump"/>
          </p:cNvPr>
          <p:cNvSpPr>
            <a:spLocks noChangeAspect="1"/>
          </p:cNvSpPr>
          <p:nvPr/>
        </p:nvSpPr>
        <p:spPr>
          <a:xfrm>
            <a:off x="4284317" y="3584183"/>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INCREASED RISK</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525880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13</a:t>
            </a:r>
            <a:endParaRPr lang="en-GB" dirty="0"/>
          </a:p>
        </p:txBody>
      </p:sp>
      <p:sp>
        <p:nvSpPr>
          <p:cNvPr id="3" name="Content Placeholder 2"/>
          <p:cNvSpPr>
            <a:spLocks noGrp="1"/>
          </p:cNvSpPr>
          <p:nvPr>
            <p:ph idx="1"/>
          </p:nvPr>
        </p:nvSpPr>
        <p:spPr/>
        <p:txBody>
          <a:bodyPr/>
          <a:lstStyle/>
          <a:p>
            <a:r>
              <a:rPr lang="en-GB" b="1" dirty="0" smtClean="0"/>
              <a:t>What is the risk level of the following patient?</a:t>
            </a:r>
            <a:endParaRPr lang="en-GB" dirty="0" smtClean="0"/>
          </a:p>
          <a:p>
            <a:r>
              <a:rPr lang="en-GB" dirty="0" smtClean="0"/>
              <a:t>A 40 year female who has had spinal surgery to correct a prolapsed disk in 2005.  She has no neurological symptoms and has no family history of neurological disease.</a:t>
            </a:r>
            <a:endParaRPr lang="en-GB" dirty="0"/>
          </a:p>
        </p:txBody>
      </p:sp>
      <p:sp>
        <p:nvSpPr>
          <p:cNvPr id="4" name="Rectangle 3">
            <a:hlinkClick r:id="rId2" action="ppaction://hlinksldjump"/>
          </p:cNvPr>
          <p:cNvSpPr>
            <a:spLocks noChangeAspect="1"/>
          </p:cNvSpPr>
          <p:nvPr/>
        </p:nvSpPr>
        <p:spPr>
          <a:xfrm>
            <a:off x="624381" y="3349895"/>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SYMPTOMATIC</a:t>
            </a:r>
            <a:endParaRPr lang="en-GB" sz="3200" dirty="0">
              <a:latin typeface="Times New Roman" panose="02020603050405020304" pitchFamily="18" charset="0"/>
              <a:cs typeface="Times New Roman" panose="02020603050405020304" pitchFamily="18" charset="0"/>
            </a:endParaRPr>
          </a:p>
        </p:txBody>
      </p:sp>
      <p:sp>
        <p:nvSpPr>
          <p:cNvPr id="5" name="Rectangle 4">
            <a:hlinkClick r:id="rId3" action="ppaction://hlinksldjump"/>
          </p:cNvPr>
          <p:cNvSpPr>
            <a:spLocks noChangeAspect="1"/>
          </p:cNvSpPr>
          <p:nvPr/>
        </p:nvSpPr>
        <p:spPr>
          <a:xfrm>
            <a:off x="7963639" y="3349889"/>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NO INCREASED RISK</a:t>
            </a:r>
            <a:endParaRPr lang="en-GB" sz="3200" dirty="0">
              <a:latin typeface="Times New Roman" panose="02020603050405020304" pitchFamily="18" charset="0"/>
              <a:cs typeface="Times New Roman" panose="02020603050405020304" pitchFamily="18" charset="0"/>
            </a:endParaRPr>
          </a:p>
        </p:txBody>
      </p:sp>
      <p:sp>
        <p:nvSpPr>
          <p:cNvPr id="6" name="Rectangle 5">
            <a:hlinkClick r:id="rId2" action="ppaction://hlinksldjump"/>
          </p:cNvPr>
          <p:cNvSpPr>
            <a:spLocks noChangeAspect="1"/>
          </p:cNvSpPr>
          <p:nvPr/>
        </p:nvSpPr>
        <p:spPr>
          <a:xfrm>
            <a:off x="4284317" y="3352167"/>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INCREASED RISK</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107167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14</a:t>
            </a:r>
            <a:endParaRPr lang="en-GB" dirty="0"/>
          </a:p>
        </p:txBody>
      </p:sp>
      <p:sp>
        <p:nvSpPr>
          <p:cNvPr id="3" name="Content Placeholder 2"/>
          <p:cNvSpPr>
            <a:spLocks noGrp="1"/>
          </p:cNvSpPr>
          <p:nvPr>
            <p:ph idx="1"/>
          </p:nvPr>
        </p:nvSpPr>
        <p:spPr/>
        <p:txBody>
          <a:bodyPr/>
          <a:lstStyle/>
          <a:p>
            <a:r>
              <a:rPr lang="en-GB" dirty="0" smtClean="0"/>
              <a:t>You are a neurologist.  A 68 year female presents with neurological symptoms which you think could be CJD.  After taking the history and examining her you still think CJD is a possible diagnosis.</a:t>
            </a:r>
          </a:p>
          <a:p>
            <a:r>
              <a:rPr lang="en-GB" b="1" dirty="0" smtClean="0"/>
              <a:t>What should you do?  Select all that apply.</a:t>
            </a:r>
            <a:endParaRPr lang="en-GB" b="1" dirty="0"/>
          </a:p>
        </p:txBody>
      </p:sp>
      <p:sp>
        <p:nvSpPr>
          <p:cNvPr id="4" name="Rectangle 3">
            <a:hlinkClick r:id="rId2" action="ppaction://hlinksldjump"/>
          </p:cNvPr>
          <p:cNvSpPr>
            <a:spLocks noChangeAspect="1"/>
          </p:cNvSpPr>
          <p:nvPr/>
        </p:nvSpPr>
        <p:spPr>
          <a:xfrm>
            <a:off x="1033822" y="3507475"/>
            <a:ext cx="2948088" cy="1175383"/>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latin typeface="Times New Roman" panose="02020603050405020304" pitchFamily="18" charset="0"/>
                <a:cs typeface="Times New Roman" panose="02020603050405020304" pitchFamily="18" charset="0"/>
              </a:rPr>
              <a:t>Notify the National Prion Centre and The CJD Surveillance Centre</a:t>
            </a:r>
            <a:endParaRPr lang="en-GB" dirty="0">
              <a:latin typeface="Times New Roman" panose="02020603050405020304" pitchFamily="18" charset="0"/>
              <a:cs typeface="Times New Roman" panose="02020603050405020304" pitchFamily="18" charset="0"/>
            </a:endParaRPr>
          </a:p>
        </p:txBody>
      </p:sp>
      <p:sp>
        <p:nvSpPr>
          <p:cNvPr id="5" name="Rectangle 4">
            <a:hlinkClick r:id="rId3" action="ppaction://hlinksldjump"/>
          </p:cNvPr>
          <p:cNvSpPr>
            <a:spLocks noChangeAspect="1"/>
          </p:cNvSpPr>
          <p:nvPr/>
        </p:nvSpPr>
        <p:spPr>
          <a:xfrm>
            <a:off x="8373079" y="3507469"/>
            <a:ext cx="2948092" cy="1175383"/>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Arrange lumbar puncture</a:t>
            </a:r>
            <a:endParaRPr lang="en-GB" sz="3200" dirty="0">
              <a:latin typeface="Times New Roman" panose="02020603050405020304" pitchFamily="18" charset="0"/>
              <a:cs typeface="Times New Roman" panose="02020603050405020304" pitchFamily="18" charset="0"/>
            </a:endParaRPr>
          </a:p>
        </p:txBody>
      </p:sp>
      <p:sp>
        <p:nvSpPr>
          <p:cNvPr id="6" name="Rectangle 5">
            <a:hlinkClick r:id="rId2" action="ppaction://hlinksldjump"/>
          </p:cNvPr>
          <p:cNvSpPr>
            <a:spLocks noChangeAspect="1"/>
          </p:cNvSpPr>
          <p:nvPr/>
        </p:nvSpPr>
        <p:spPr>
          <a:xfrm>
            <a:off x="4693758" y="3509747"/>
            <a:ext cx="2948088" cy="1175383"/>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Arrange MRI</a:t>
            </a:r>
            <a:endParaRPr lang="en-GB" sz="3200" dirty="0">
              <a:latin typeface="Times New Roman" panose="02020603050405020304" pitchFamily="18" charset="0"/>
              <a:cs typeface="Times New Roman" panose="02020603050405020304" pitchFamily="18" charset="0"/>
            </a:endParaRPr>
          </a:p>
        </p:txBody>
      </p:sp>
      <p:sp>
        <p:nvSpPr>
          <p:cNvPr id="7" name="Rectangle 6">
            <a:hlinkClick r:id="rId2" action="ppaction://hlinksldjump"/>
          </p:cNvPr>
          <p:cNvSpPr>
            <a:spLocks noChangeAspect="1"/>
          </p:cNvSpPr>
          <p:nvPr/>
        </p:nvSpPr>
        <p:spPr>
          <a:xfrm>
            <a:off x="1063390" y="4792659"/>
            <a:ext cx="2948088" cy="1175383"/>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latin typeface="Times New Roman" panose="02020603050405020304" pitchFamily="18" charset="0"/>
                <a:cs typeface="Times New Roman" panose="02020603050405020304" pitchFamily="18" charset="0"/>
              </a:rPr>
              <a:t> Refer to the National Care Team for CJD</a:t>
            </a:r>
            <a:endParaRPr lang="en-GB" sz="2400" dirty="0">
              <a:latin typeface="Times New Roman" panose="02020603050405020304" pitchFamily="18" charset="0"/>
              <a:cs typeface="Times New Roman" panose="02020603050405020304" pitchFamily="18" charset="0"/>
            </a:endParaRPr>
          </a:p>
        </p:txBody>
      </p:sp>
      <p:sp>
        <p:nvSpPr>
          <p:cNvPr id="8" name="Rectangle 7">
            <a:hlinkClick r:id="rId3" action="ppaction://hlinksldjump"/>
          </p:cNvPr>
          <p:cNvSpPr>
            <a:spLocks noChangeAspect="1"/>
          </p:cNvSpPr>
          <p:nvPr/>
        </p:nvSpPr>
        <p:spPr>
          <a:xfrm>
            <a:off x="8402647" y="4792653"/>
            <a:ext cx="2948092" cy="1175383"/>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Arrange CT Scan</a:t>
            </a:r>
            <a:endParaRPr lang="en-GB" sz="3200" dirty="0">
              <a:latin typeface="Times New Roman" panose="02020603050405020304" pitchFamily="18" charset="0"/>
              <a:cs typeface="Times New Roman" panose="02020603050405020304" pitchFamily="18" charset="0"/>
            </a:endParaRPr>
          </a:p>
        </p:txBody>
      </p:sp>
      <p:sp>
        <p:nvSpPr>
          <p:cNvPr id="9" name="Rectangle 8">
            <a:hlinkClick r:id="rId2" action="ppaction://hlinksldjump"/>
          </p:cNvPr>
          <p:cNvSpPr>
            <a:spLocks noChangeAspect="1"/>
          </p:cNvSpPr>
          <p:nvPr/>
        </p:nvSpPr>
        <p:spPr>
          <a:xfrm>
            <a:off x="4723326" y="4794931"/>
            <a:ext cx="2948088" cy="1175383"/>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atin typeface="Times New Roman" panose="02020603050405020304" pitchFamily="18" charset="0"/>
                <a:cs typeface="Times New Roman" panose="02020603050405020304" pitchFamily="18" charset="0"/>
              </a:rPr>
              <a:t>Report to local public health team</a:t>
            </a:r>
          </a:p>
        </p:txBody>
      </p:sp>
    </p:spTree>
    <p:extLst>
      <p:ext uri="{BB962C8B-B14F-4D97-AF65-F5344CB8AC3E}">
        <p14:creationId xmlns:p14="http://schemas.microsoft.com/office/powerpoint/2010/main" val="402401592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15</a:t>
            </a:r>
            <a:endParaRPr lang="en-GB" dirty="0"/>
          </a:p>
        </p:txBody>
      </p:sp>
      <p:sp>
        <p:nvSpPr>
          <p:cNvPr id="4" name="Content Placeholder 2"/>
          <p:cNvSpPr>
            <a:spLocks noGrp="1"/>
          </p:cNvSpPr>
          <p:nvPr>
            <p:ph idx="1"/>
          </p:nvPr>
        </p:nvSpPr>
        <p:spPr>
          <a:xfrm>
            <a:off x="1097280" y="1845734"/>
            <a:ext cx="10058400" cy="4023360"/>
          </a:xfrm>
        </p:spPr>
        <p:txBody>
          <a:bodyPr/>
          <a:lstStyle/>
          <a:p>
            <a:r>
              <a:rPr lang="en-GB" dirty="0" smtClean="0"/>
              <a:t>You are in A&amp;E.  A 72 year old male presents with his wife who says over the last few hours he has become more distant and has lost the ability to speak properly and the left side of his face appears to have drooped.</a:t>
            </a:r>
          </a:p>
          <a:p>
            <a:r>
              <a:rPr lang="en-GB" b="1" dirty="0" smtClean="0"/>
              <a:t>What should you do?  Select all that apply.</a:t>
            </a:r>
            <a:endParaRPr lang="en-GB" b="1" dirty="0"/>
          </a:p>
        </p:txBody>
      </p:sp>
      <p:sp>
        <p:nvSpPr>
          <p:cNvPr id="5" name="Rectangle 4">
            <a:hlinkClick r:id="rId2" action="ppaction://hlinksldjump"/>
          </p:cNvPr>
          <p:cNvSpPr>
            <a:spLocks noChangeAspect="1"/>
          </p:cNvSpPr>
          <p:nvPr/>
        </p:nvSpPr>
        <p:spPr>
          <a:xfrm>
            <a:off x="1033822" y="3507475"/>
            <a:ext cx="2948088" cy="1175383"/>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latin typeface="Times New Roman" panose="02020603050405020304" pitchFamily="18" charset="0"/>
                <a:cs typeface="Times New Roman" panose="02020603050405020304" pitchFamily="18" charset="0"/>
              </a:rPr>
              <a:t>Notify the National Prion Centre and The CJD Surveillance Centre</a:t>
            </a:r>
            <a:endParaRPr lang="en-GB" dirty="0">
              <a:latin typeface="Times New Roman" panose="02020603050405020304" pitchFamily="18" charset="0"/>
              <a:cs typeface="Times New Roman" panose="02020603050405020304" pitchFamily="18" charset="0"/>
            </a:endParaRPr>
          </a:p>
        </p:txBody>
      </p:sp>
      <p:sp>
        <p:nvSpPr>
          <p:cNvPr id="6" name="Rectangle 5">
            <a:hlinkClick r:id="rId3" action="ppaction://hlinksldjump"/>
          </p:cNvPr>
          <p:cNvSpPr>
            <a:spLocks noChangeAspect="1"/>
          </p:cNvSpPr>
          <p:nvPr/>
        </p:nvSpPr>
        <p:spPr>
          <a:xfrm>
            <a:off x="8373079" y="3507469"/>
            <a:ext cx="2948092" cy="1175383"/>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Arrange lumbar puncture</a:t>
            </a:r>
            <a:endParaRPr lang="en-GB" sz="3200" dirty="0">
              <a:latin typeface="Times New Roman" panose="02020603050405020304" pitchFamily="18" charset="0"/>
              <a:cs typeface="Times New Roman" panose="02020603050405020304" pitchFamily="18" charset="0"/>
            </a:endParaRPr>
          </a:p>
        </p:txBody>
      </p:sp>
      <p:sp>
        <p:nvSpPr>
          <p:cNvPr id="7" name="Rectangle 6">
            <a:hlinkClick r:id="rId3" action="ppaction://hlinksldjump"/>
          </p:cNvPr>
          <p:cNvSpPr>
            <a:spLocks noChangeAspect="1"/>
          </p:cNvSpPr>
          <p:nvPr/>
        </p:nvSpPr>
        <p:spPr>
          <a:xfrm>
            <a:off x="4693758" y="3509747"/>
            <a:ext cx="2948088" cy="1175383"/>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Arrange MRI</a:t>
            </a:r>
            <a:endParaRPr lang="en-GB" sz="3200" dirty="0">
              <a:latin typeface="Times New Roman" panose="02020603050405020304" pitchFamily="18" charset="0"/>
              <a:cs typeface="Times New Roman" panose="02020603050405020304" pitchFamily="18" charset="0"/>
            </a:endParaRPr>
          </a:p>
        </p:txBody>
      </p:sp>
      <p:sp>
        <p:nvSpPr>
          <p:cNvPr id="8" name="Rectangle 7">
            <a:hlinkClick r:id="rId3" action="ppaction://hlinksldjump"/>
          </p:cNvPr>
          <p:cNvSpPr>
            <a:spLocks noChangeAspect="1"/>
          </p:cNvSpPr>
          <p:nvPr/>
        </p:nvSpPr>
        <p:spPr>
          <a:xfrm>
            <a:off x="1063390" y="4792659"/>
            <a:ext cx="2948088" cy="1175383"/>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latin typeface="Times New Roman" panose="02020603050405020304" pitchFamily="18" charset="0"/>
                <a:cs typeface="Times New Roman" panose="02020603050405020304" pitchFamily="18" charset="0"/>
              </a:rPr>
              <a:t> Refer to the National Care Team for CJD</a:t>
            </a:r>
            <a:endParaRPr lang="en-GB" sz="2400" dirty="0">
              <a:latin typeface="Times New Roman" panose="02020603050405020304" pitchFamily="18" charset="0"/>
              <a:cs typeface="Times New Roman" panose="02020603050405020304" pitchFamily="18" charset="0"/>
            </a:endParaRPr>
          </a:p>
        </p:txBody>
      </p:sp>
      <p:sp>
        <p:nvSpPr>
          <p:cNvPr id="9" name="Rectangle 8">
            <a:hlinkClick r:id="rId2" action="ppaction://hlinksldjump"/>
          </p:cNvPr>
          <p:cNvSpPr>
            <a:spLocks noChangeAspect="1"/>
          </p:cNvSpPr>
          <p:nvPr/>
        </p:nvSpPr>
        <p:spPr>
          <a:xfrm>
            <a:off x="8402647" y="4792653"/>
            <a:ext cx="2948092" cy="1175383"/>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Times New Roman" panose="02020603050405020304" pitchFamily="18" charset="0"/>
                <a:cs typeface="Times New Roman" panose="02020603050405020304" pitchFamily="18" charset="0"/>
              </a:rPr>
              <a:t>Arrange CT Scan</a:t>
            </a:r>
            <a:endParaRPr lang="en-GB" sz="3200" dirty="0">
              <a:latin typeface="Times New Roman" panose="02020603050405020304" pitchFamily="18" charset="0"/>
              <a:cs typeface="Times New Roman" panose="02020603050405020304" pitchFamily="18" charset="0"/>
            </a:endParaRPr>
          </a:p>
        </p:txBody>
      </p:sp>
      <p:sp>
        <p:nvSpPr>
          <p:cNvPr id="10" name="Rectangle 9">
            <a:hlinkClick r:id="rId3" action="ppaction://hlinksldjump"/>
          </p:cNvPr>
          <p:cNvSpPr>
            <a:spLocks noChangeAspect="1"/>
          </p:cNvSpPr>
          <p:nvPr/>
        </p:nvSpPr>
        <p:spPr>
          <a:xfrm>
            <a:off x="4723326" y="4794931"/>
            <a:ext cx="2948088" cy="1175383"/>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atin typeface="Times New Roman" panose="02020603050405020304" pitchFamily="18" charset="0"/>
                <a:cs typeface="Times New Roman" panose="02020603050405020304" pitchFamily="18" charset="0"/>
              </a:rPr>
              <a:t>Report to local public health team</a:t>
            </a:r>
          </a:p>
        </p:txBody>
      </p:sp>
    </p:spTree>
    <p:extLst>
      <p:ext uri="{BB962C8B-B14F-4D97-AF65-F5344CB8AC3E}">
        <p14:creationId xmlns:p14="http://schemas.microsoft.com/office/powerpoint/2010/main" val="355703620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Human Prion Diseases</a:t>
            </a:r>
            <a:endParaRPr lang="en-GB" dirty="0"/>
          </a:p>
        </p:txBody>
      </p:sp>
      <p:sp>
        <p:nvSpPr>
          <p:cNvPr id="3" name="Text Placeholder 2"/>
          <p:cNvSpPr>
            <a:spLocks noGrp="1"/>
          </p:cNvSpPr>
          <p:nvPr>
            <p:ph type="body" idx="1"/>
          </p:nvPr>
        </p:nvSpPr>
        <p:spPr/>
        <p:txBody>
          <a:bodyPr/>
          <a:lstStyle/>
          <a:p>
            <a:r>
              <a:rPr lang="en-GB" dirty="0" smtClean="0">
                <a:latin typeface="Times New Roman" panose="02020603050405020304" pitchFamily="18" charset="0"/>
              </a:rPr>
              <a:t>Other rarer human prion diseases</a:t>
            </a:r>
            <a:endParaRPr lang="en-GB" dirty="0">
              <a:latin typeface="Times New Roman" panose="02020603050405020304" pitchFamily="18" charset="0"/>
            </a:endParaRPr>
          </a:p>
        </p:txBody>
      </p:sp>
    </p:spTree>
    <p:extLst>
      <p:ext uri="{BB962C8B-B14F-4D97-AF65-F5344CB8AC3E}">
        <p14:creationId xmlns:p14="http://schemas.microsoft.com/office/powerpoint/2010/main" val="338045976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smtClean="0"/>
              <a:t>Kuru</a:t>
            </a:r>
            <a:endParaRPr lang="en-GB" dirty="0"/>
          </a:p>
        </p:txBody>
      </p:sp>
      <p:sp>
        <p:nvSpPr>
          <p:cNvPr id="5" name="Content Placeholder 4"/>
          <p:cNvSpPr>
            <a:spLocks noGrp="1"/>
          </p:cNvSpPr>
          <p:nvPr>
            <p:ph idx="1"/>
          </p:nvPr>
        </p:nvSpPr>
        <p:spPr>
          <a:xfrm>
            <a:off x="1097280" y="1818437"/>
            <a:ext cx="10544260" cy="4650601"/>
          </a:xfrm>
        </p:spPr>
        <p:txBody>
          <a:bodyPr>
            <a:normAutofit fontScale="92500" lnSpcReduction="10000"/>
          </a:bodyPr>
          <a:lstStyle/>
          <a:p>
            <a:pPr marL="450850" indent="-360363">
              <a:buFont typeface="Arial" panose="020B0604020202020204" pitchFamily="34" charset="0"/>
              <a:buChar char="•"/>
            </a:pPr>
            <a:r>
              <a:rPr lang="en-GB" dirty="0" smtClean="0">
                <a:solidFill>
                  <a:schemeClr val="tx1"/>
                </a:solidFill>
              </a:rPr>
              <a:t>Historically important</a:t>
            </a:r>
          </a:p>
          <a:p>
            <a:pPr marL="450850" indent="-360363">
              <a:buFont typeface="Arial" panose="020B0604020202020204" pitchFamily="34" charset="0"/>
              <a:buChar char="•"/>
            </a:pPr>
            <a:r>
              <a:rPr lang="en-GB" b="1" dirty="0" smtClean="0">
                <a:solidFill>
                  <a:srgbClr val="FF0000"/>
                </a:solidFill>
              </a:rPr>
              <a:t>Thought to be extinct now although 11 new cases have been identified between 1994 and 1996</a:t>
            </a:r>
          </a:p>
          <a:p>
            <a:pPr marL="450850" indent="-360363">
              <a:buFont typeface="Arial" panose="020B0604020202020204" pitchFamily="34" charset="0"/>
              <a:buChar char="•"/>
            </a:pPr>
            <a:r>
              <a:rPr lang="en-GB" dirty="0" smtClean="0"/>
              <a:t>Incubation period unknown for definite but thought to be between </a:t>
            </a:r>
            <a:r>
              <a:rPr lang="en-GB" b="1" dirty="0" smtClean="0">
                <a:solidFill>
                  <a:srgbClr val="FF0000"/>
                </a:solidFill>
              </a:rPr>
              <a:t>9 and 24 months up to around 50 years</a:t>
            </a:r>
            <a:r>
              <a:rPr lang="en-GB" dirty="0" smtClean="0"/>
              <a:t> with the detection of the recent cases</a:t>
            </a:r>
          </a:p>
          <a:p>
            <a:pPr marL="450850" indent="-360363">
              <a:buFont typeface="Arial" panose="020B0604020202020204" pitchFamily="34" charset="0"/>
              <a:buChar char="•"/>
            </a:pPr>
            <a:r>
              <a:rPr lang="en-GB" dirty="0" smtClean="0"/>
              <a:t>Was relatively common in Papua New Guinea </a:t>
            </a:r>
            <a:r>
              <a:rPr lang="en-GB" dirty="0" smtClean="0">
                <a:sym typeface="Wingdings" panose="05000000000000000000" pitchFamily="2" charset="2"/>
              </a:rPr>
              <a:t> last outbreak was in the</a:t>
            </a:r>
            <a:r>
              <a:rPr lang="en-GB" dirty="0" smtClean="0"/>
              <a:t> 1950’s</a:t>
            </a:r>
          </a:p>
          <a:p>
            <a:pPr marL="450850" indent="-360363">
              <a:buFont typeface="Arial" panose="020B0604020202020204" pitchFamily="34" charset="0"/>
              <a:buChar char="•"/>
            </a:pPr>
            <a:r>
              <a:rPr lang="en-GB" dirty="0" smtClean="0"/>
              <a:t>Endemic in the Fore tribes that practiced cannibalism </a:t>
            </a:r>
            <a:r>
              <a:rPr lang="en-GB" dirty="0" smtClean="0">
                <a:sym typeface="Wingdings" panose="05000000000000000000" pitchFamily="2" charset="2"/>
              </a:rPr>
              <a:t> practice stopped in the 1950’s</a:t>
            </a:r>
          </a:p>
          <a:p>
            <a:pPr marL="450850" indent="-360363"/>
            <a:r>
              <a:rPr lang="en-GB" dirty="0" smtClean="0">
                <a:sym typeface="Wingdings" panose="05000000000000000000" pitchFamily="2" charset="2"/>
              </a:rPr>
              <a:t>Variable age of onset, typically younger whilst the practice was on-going, age now increasing as the younger generations have not practiced cannibalism</a:t>
            </a:r>
          </a:p>
          <a:p>
            <a:pPr marL="450850" indent="-360363"/>
            <a:r>
              <a:rPr lang="en-GB" b="1" dirty="0" smtClean="0">
                <a:solidFill>
                  <a:srgbClr val="FF0000"/>
                </a:solidFill>
                <a:sym typeface="Wingdings" panose="05000000000000000000" pitchFamily="2" charset="2"/>
              </a:rPr>
              <a:t>Thought to have originated from one of the cannibalised people having </a:t>
            </a:r>
            <a:r>
              <a:rPr lang="en-GB" b="1" dirty="0" err="1" smtClean="0">
                <a:solidFill>
                  <a:srgbClr val="FF0000"/>
                </a:solidFill>
                <a:sym typeface="Wingdings" panose="05000000000000000000" pitchFamily="2" charset="2"/>
              </a:rPr>
              <a:t>sCJD</a:t>
            </a:r>
            <a:endParaRPr lang="en-GB" b="1" dirty="0" smtClean="0">
              <a:solidFill>
                <a:srgbClr val="FF0000"/>
              </a:solidFill>
              <a:sym typeface="Wingdings" panose="05000000000000000000" pitchFamily="2" charset="2"/>
            </a:endParaRPr>
          </a:p>
          <a:p>
            <a:pPr marL="450850" indent="-360363"/>
            <a:r>
              <a:rPr lang="en-GB" dirty="0" smtClean="0">
                <a:sym typeface="Wingdings" panose="05000000000000000000" pitchFamily="2" charset="2"/>
              </a:rPr>
              <a:t>No mutations of the Normal Prion Protein gene have been detected although like in CJD the detection rate </a:t>
            </a:r>
            <a:r>
              <a:rPr lang="en-GB" dirty="0">
                <a:sym typeface="Wingdings" panose="05000000000000000000" pitchFamily="2" charset="2"/>
              </a:rPr>
              <a:t>of </a:t>
            </a:r>
            <a:r>
              <a:rPr lang="en-GB" dirty="0" smtClean="0">
                <a:sym typeface="Wingdings" panose="05000000000000000000" pitchFamily="2" charset="2"/>
              </a:rPr>
              <a:t>a homozygous </a:t>
            </a:r>
            <a:r>
              <a:rPr lang="en-GB" dirty="0">
                <a:sym typeface="Wingdings" panose="05000000000000000000" pitchFamily="2" charset="2"/>
              </a:rPr>
              <a:t>methionine </a:t>
            </a:r>
            <a:r>
              <a:rPr lang="en-GB" dirty="0" smtClean="0">
                <a:sym typeface="Wingdings" panose="05000000000000000000" pitchFamily="2" charset="2"/>
              </a:rPr>
              <a:t>at codon 129 of the Normal Prion protein gene is raised</a:t>
            </a:r>
          </a:p>
          <a:p>
            <a:pPr marL="450850" indent="-360363"/>
            <a:r>
              <a:rPr lang="en-GB" dirty="0" smtClean="0">
                <a:sym typeface="Wingdings" panose="05000000000000000000" pitchFamily="2" charset="2"/>
              </a:rPr>
              <a:t>Is still studied because of the interest in determining the incubation times and resistance mechanisms in a human population</a:t>
            </a:r>
          </a:p>
          <a:p>
            <a:pPr marL="450850" indent="-360363"/>
            <a:endParaRPr lang="en-GB" dirty="0"/>
          </a:p>
        </p:txBody>
      </p:sp>
      <p:sp>
        <p:nvSpPr>
          <p:cNvPr id="6" name="Rectangle 5"/>
          <p:cNvSpPr/>
          <p:nvPr/>
        </p:nvSpPr>
        <p:spPr>
          <a:xfrm>
            <a:off x="9918428" y="1442830"/>
            <a:ext cx="1162498" cy="276999"/>
          </a:xfrm>
          <a:prstGeom prst="rect">
            <a:avLst/>
          </a:prstGeom>
        </p:spPr>
        <p:txBody>
          <a:bodyPr wrap="none">
            <a:spAutoFit/>
          </a:bodyPr>
          <a:lstStyle/>
          <a:p>
            <a:r>
              <a:rPr lang="en-GB" sz="1200" dirty="0">
                <a:solidFill>
                  <a:schemeClr val="tx1">
                    <a:lumMod val="75000"/>
                    <a:lumOff val="25000"/>
                  </a:schemeClr>
                </a:solidFill>
                <a:latin typeface="Times New Roman" panose="02020603050405020304" pitchFamily="18" charset="0"/>
                <a:cs typeface="Times New Roman" panose="02020603050405020304" pitchFamily="18" charset="0"/>
              </a:rPr>
              <a:t>1,2,11,13,14,15</a:t>
            </a:r>
          </a:p>
        </p:txBody>
      </p:sp>
    </p:spTree>
    <p:extLst>
      <p:ext uri="{BB962C8B-B14F-4D97-AF65-F5344CB8AC3E}">
        <p14:creationId xmlns:p14="http://schemas.microsoft.com/office/powerpoint/2010/main" val="408008547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Zoonotic Prion Diseases</a:t>
            </a:r>
            <a:endParaRPr lang="en-GB" dirty="0"/>
          </a:p>
        </p:txBody>
      </p:sp>
      <p:sp>
        <p:nvSpPr>
          <p:cNvPr id="3" name="Text Placeholder 2"/>
          <p:cNvSpPr>
            <a:spLocks noGrp="1"/>
          </p:cNvSpPr>
          <p:nvPr>
            <p:ph type="body" idx="1"/>
          </p:nvPr>
        </p:nvSpPr>
        <p:spPr>
          <a:xfrm>
            <a:off x="1097280" y="4453128"/>
            <a:ext cx="10218420" cy="1390460"/>
          </a:xfrm>
        </p:spPr>
        <p:txBody>
          <a:bodyPr>
            <a:normAutofit fontScale="92500" lnSpcReduction="20000"/>
          </a:bodyPr>
          <a:lstStyle/>
          <a:p>
            <a:pPr>
              <a:lnSpc>
                <a:spcPct val="110000"/>
              </a:lnSpc>
            </a:pPr>
            <a:r>
              <a:rPr lang="en-GB" cap="none" dirty="0" smtClean="0">
                <a:latin typeface="Times New Roman" panose="02020603050405020304" pitchFamily="18" charset="0"/>
              </a:rPr>
              <a:t>Zoonotic prion Diseases are important because of their close relationship to prion diseases observed in humans. The possibility of their transmission into humans and the expression of disease means it is important to understand their aetiology.</a:t>
            </a:r>
            <a:endParaRPr lang="en-GB" cap="none" dirty="0">
              <a:latin typeface="Times New Roman" panose="02020603050405020304" pitchFamily="18" charset="0"/>
            </a:endParaRPr>
          </a:p>
        </p:txBody>
      </p:sp>
    </p:spTree>
    <p:extLst>
      <p:ext uri="{BB962C8B-B14F-4D97-AF65-F5344CB8AC3E}">
        <p14:creationId xmlns:p14="http://schemas.microsoft.com/office/powerpoint/2010/main" val="3801960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Bovine Spongiform Encephalitis (BSE)</a:t>
            </a:r>
            <a:endParaRPr lang="en-GB" dirty="0"/>
          </a:p>
        </p:txBody>
      </p:sp>
      <p:sp>
        <p:nvSpPr>
          <p:cNvPr id="3" name="Content Placeholder 2"/>
          <p:cNvSpPr>
            <a:spLocks noGrp="1"/>
          </p:cNvSpPr>
          <p:nvPr>
            <p:ph idx="1"/>
          </p:nvPr>
        </p:nvSpPr>
        <p:spPr>
          <a:xfrm>
            <a:off x="1097280" y="1750197"/>
            <a:ext cx="10058400" cy="4562595"/>
          </a:xfrm>
        </p:spPr>
        <p:txBody>
          <a:bodyPr>
            <a:normAutofit fontScale="92500" lnSpcReduction="10000"/>
          </a:bodyPr>
          <a:lstStyle/>
          <a:p>
            <a:pPr marL="450850" indent="-360363">
              <a:buFont typeface="Arial" panose="020B0604020202020204" pitchFamily="34" charset="0"/>
              <a:buChar char="•"/>
            </a:pPr>
            <a:r>
              <a:rPr lang="en-GB" dirty="0" smtClean="0"/>
              <a:t>Prion disease of cattle </a:t>
            </a:r>
            <a:r>
              <a:rPr lang="en-GB" dirty="0" smtClean="0">
                <a:sym typeface="Wingdings" panose="05000000000000000000" pitchFamily="2" charset="2"/>
              </a:rPr>
              <a:t> causes a progressive neurological disorder</a:t>
            </a:r>
            <a:endParaRPr lang="en-GB" dirty="0" smtClean="0"/>
          </a:p>
          <a:p>
            <a:pPr marL="450850" indent="-360363">
              <a:buFont typeface="Arial" panose="020B0604020202020204" pitchFamily="34" charset="0"/>
              <a:buChar char="•"/>
            </a:pPr>
            <a:r>
              <a:rPr lang="en-GB" dirty="0" smtClean="0"/>
              <a:t>Otherwise known as “Mad Cow Disease”</a:t>
            </a:r>
          </a:p>
          <a:p>
            <a:pPr marL="450850" indent="-360363">
              <a:buFont typeface="Arial" panose="020B0604020202020204" pitchFamily="34" charset="0"/>
              <a:buChar char="•"/>
            </a:pPr>
            <a:r>
              <a:rPr lang="en-GB" dirty="0" smtClean="0"/>
              <a:t>Thought the first probable case was identified in the 1970’s with the first confirmed cases being identified in 1986 </a:t>
            </a:r>
            <a:r>
              <a:rPr lang="en-GB" dirty="0" smtClean="0">
                <a:sym typeface="Wingdings" panose="05000000000000000000" pitchFamily="2" charset="2"/>
              </a:rPr>
              <a:t> most commonly in animals aged 4-5 years old</a:t>
            </a:r>
            <a:endParaRPr lang="en-GB" dirty="0" smtClean="0"/>
          </a:p>
          <a:p>
            <a:pPr marL="450850" indent="-360363">
              <a:buFont typeface="Arial" panose="020B0604020202020204" pitchFamily="34" charset="0"/>
              <a:buChar char="•"/>
            </a:pPr>
            <a:r>
              <a:rPr lang="en-GB" dirty="0" smtClean="0"/>
              <a:t>It is thought that feeding cattle products derived from meat and bone of other cattle or sheep cause the first infections after in inclusion the products from a sporadically occurring case of BSE in cattle or a case of </a:t>
            </a:r>
            <a:r>
              <a:rPr lang="en-GB" dirty="0" err="1" smtClean="0"/>
              <a:t>scrapie</a:t>
            </a:r>
            <a:r>
              <a:rPr lang="en-GB" dirty="0" smtClean="0"/>
              <a:t> in sheep</a:t>
            </a:r>
          </a:p>
          <a:p>
            <a:pPr marL="450850" indent="-360363">
              <a:buFont typeface="Arial" panose="020B0604020202020204" pitchFamily="34" charset="0"/>
              <a:buChar char="•"/>
            </a:pPr>
            <a:r>
              <a:rPr lang="en-GB" dirty="0" smtClean="0"/>
              <a:t>The continuing of this practice enhanced the spread of the disease among cattle</a:t>
            </a:r>
          </a:p>
          <a:p>
            <a:pPr marL="450850" indent="-360363">
              <a:buFont typeface="Arial" panose="020B0604020202020204" pitchFamily="34" charset="0"/>
              <a:buChar char="•"/>
            </a:pPr>
            <a:r>
              <a:rPr lang="en-GB" dirty="0" smtClean="0"/>
              <a:t>In total up to 2013 there have been </a:t>
            </a:r>
            <a:r>
              <a:rPr lang="en-GB" b="1" dirty="0" smtClean="0">
                <a:solidFill>
                  <a:srgbClr val="FF0000"/>
                </a:solidFill>
              </a:rPr>
              <a:t>183,321 cases of BSE in UK cattle herds</a:t>
            </a:r>
          </a:p>
          <a:p>
            <a:pPr marL="450850" indent="-360363">
              <a:buFont typeface="Arial" panose="020B0604020202020204" pitchFamily="34" charset="0"/>
              <a:buChar char="•"/>
            </a:pPr>
            <a:r>
              <a:rPr lang="en-GB" dirty="0" smtClean="0"/>
              <a:t>Causes spongiform degeneration of the brain and spinal cord similar to that of CJD in humans</a:t>
            </a:r>
          </a:p>
          <a:p>
            <a:pPr marL="631825" lvl="1" indent="-360363">
              <a:buFont typeface="Arial" panose="020B0604020202020204" pitchFamily="34" charset="0"/>
              <a:buChar char="•"/>
            </a:pPr>
            <a:r>
              <a:rPr lang="en-GB" dirty="0" smtClean="0"/>
              <a:t>Similar signs </a:t>
            </a:r>
            <a:r>
              <a:rPr lang="en-GB" dirty="0" smtClean="0">
                <a:sym typeface="Wingdings" panose="05000000000000000000" pitchFamily="2" charset="2"/>
              </a:rPr>
              <a:t> change in behaviour / weakness / repeated exaggerations to sounds / touch</a:t>
            </a:r>
          </a:p>
          <a:p>
            <a:pPr marL="631825" lvl="1" indent="-360363">
              <a:buFont typeface="Arial" panose="020B0604020202020204" pitchFamily="34" charset="0"/>
              <a:buChar char="•"/>
            </a:pPr>
            <a:r>
              <a:rPr lang="en-GB" dirty="0" smtClean="0">
                <a:sym typeface="Wingdings" panose="05000000000000000000" pitchFamily="2" charset="2"/>
              </a:rPr>
              <a:t>Affected animals are culled to prevent further transmission</a:t>
            </a:r>
            <a:endParaRPr lang="en-GB" dirty="0" smtClean="0"/>
          </a:p>
          <a:p>
            <a:pPr marL="450850" indent="-360363">
              <a:buFont typeface="Arial" panose="020B0604020202020204" pitchFamily="34" charset="0"/>
              <a:buChar char="•"/>
            </a:pPr>
            <a:r>
              <a:rPr lang="en-GB" dirty="0" smtClean="0"/>
              <a:t>Only animal prion strain with </a:t>
            </a:r>
            <a:r>
              <a:rPr lang="en-GB" b="1" dirty="0" smtClean="0">
                <a:solidFill>
                  <a:srgbClr val="FF0000"/>
                </a:solidFill>
              </a:rPr>
              <a:t>known pathogenicity in humans </a:t>
            </a:r>
            <a:r>
              <a:rPr lang="en-GB" b="1" dirty="0" smtClean="0">
                <a:solidFill>
                  <a:srgbClr val="FF0000"/>
                </a:solidFill>
                <a:sym typeface="Wingdings" panose="05000000000000000000" pitchFamily="2" charset="2"/>
              </a:rPr>
              <a:t> causes Variant CJD</a:t>
            </a:r>
            <a:endParaRPr lang="en-GB" b="1" dirty="0">
              <a:solidFill>
                <a:srgbClr val="FF0000"/>
              </a:solidFill>
            </a:endParaRPr>
          </a:p>
        </p:txBody>
      </p:sp>
      <p:sp>
        <p:nvSpPr>
          <p:cNvPr id="4" name="TextBox 3"/>
          <p:cNvSpPr txBox="1"/>
          <p:nvPr/>
        </p:nvSpPr>
        <p:spPr>
          <a:xfrm>
            <a:off x="9162197" y="6005015"/>
            <a:ext cx="3029803" cy="307777"/>
          </a:xfrm>
          <a:prstGeom prst="rect">
            <a:avLst/>
          </a:prstGeom>
          <a:noFill/>
        </p:spPr>
        <p:txBody>
          <a:bodyPr wrap="square" rtlCol="0">
            <a:spAutoFit/>
          </a:bodyPr>
          <a:lstStyle/>
          <a:p>
            <a:pPr algn="r"/>
            <a:r>
              <a:rPr lang="en-GB" sz="1400" dirty="0" smtClean="0">
                <a:latin typeface="Times New Roman" panose="02020603050405020304" pitchFamily="18" charset="0"/>
                <a:cs typeface="Times New Roman" panose="02020603050405020304" pitchFamily="18" charset="0"/>
              </a:rPr>
              <a:t>DEFRA (2013)</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267788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Scrapie</a:t>
            </a:r>
            <a:endParaRPr lang="en-GB" dirty="0"/>
          </a:p>
        </p:txBody>
      </p:sp>
      <p:sp>
        <p:nvSpPr>
          <p:cNvPr id="3" name="Content Placeholder 2"/>
          <p:cNvSpPr>
            <a:spLocks noGrp="1"/>
          </p:cNvSpPr>
          <p:nvPr>
            <p:ph idx="1"/>
          </p:nvPr>
        </p:nvSpPr>
        <p:spPr>
          <a:xfrm>
            <a:off x="1097280" y="1845734"/>
            <a:ext cx="10421430" cy="4023360"/>
          </a:xfrm>
        </p:spPr>
        <p:txBody>
          <a:bodyPr/>
          <a:lstStyle/>
          <a:p>
            <a:r>
              <a:rPr lang="en-GB" dirty="0" smtClean="0"/>
              <a:t>Fatal progressive neurological disease of sheep and goats</a:t>
            </a:r>
          </a:p>
          <a:p>
            <a:r>
              <a:rPr lang="en-GB" dirty="0" smtClean="0"/>
              <a:t>First identified over 250 years ago in sheep and has been mostly controlled by breeding programs to select for sheep which have resistance to the disease</a:t>
            </a:r>
          </a:p>
          <a:p>
            <a:r>
              <a:rPr lang="en-GB" dirty="0" smtClean="0"/>
              <a:t>Main route of transmission is thought to be through exposure to affected animals and their environment</a:t>
            </a:r>
          </a:p>
          <a:p>
            <a:r>
              <a:rPr lang="en-GB" b="1" dirty="0" smtClean="0">
                <a:solidFill>
                  <a:srgbClr val="FF0000"/>
                </a:solidFill>
              </a:rPr>
              <a:t>Evidence has shown it can be transmitted to cattle and cause a form of BSE (and vice versa)</a:t>
            </a:r>
          </a:p>
          <a:p>
            <a:r>
              <a:rPr lang="en-GB" dirty="0" smtClean="0"/>
              <a:t>Active monitoring of herds for </a:t>
            </a:r>
            <a:r>
              <a:rPr lang="en-GB" dirty="0" err="1" smtClean="0"/>
              <a:t>scrapie</a:t>
            </a:r>
            <a:r>
              <a:rPr lang="en-GB" dirty="0" smtClean="0"/>
              <a:t> is enforce across the EU to minimise the possibility of its appearance in food for human consumption</a:t>
            </a:r>
          </a:p>
          <a:p>
            <a:r>
              <a:rPr lang="en-GB" dirty="0" smtClean="0"/>
              <a:t>Any animals found with the condition are culled to remove them from the herd and any risk to humans</a:t>
            </a:r>
            <a:endParaRPr lang="en-GB" dirty="0"/>
          </a:p>
        </p:txBody>
      </p:sp>
      <p:sp>
        <p:nvSpPr>
          <p:cNvPr id="4" name="TextBox 3"/>
          <p:cNvSpPr txBox="1"/>
          <p:nvPr/>
        </p:nvSpPr>
        <p:spPr>
          <a:xfrm>
            <a:off x="9162197" y="6005015"/>
            <a:ext cx="3029803" cy="307777"/>
          </a:xfrm>
          <a:prstGeom prst="rect">
            <a:avLst/>
          </a:prstGeom>
          <a:noFill/>
        </p:spPr>
        <p:txBody>
          <a:bodyPr wrap="square" rtlCol="0">
            <a:spAutoFit/>
          </a:bodyPr>
          <a:lstStyle/>
          <a:p>
            <a:pPr algn="r"/>
            <a:r>
              <a:rPr lang="en-GB" sz="1400" dirty="0" smtClean="0">
                <a:latin typeface="Times New Roman" panose="02020603050405020304" pitchFamily="18" charset="0"/>
                <a:cs typeface="Times New Roman" panose="02020603050405020304" pitchFamily="18" charset="0"/>
              </a:rPr>
              <a:t>DEFRA (2013)</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146235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a:xfrm>
            <a:off x="1097279" y="1845734"/>
            <a:ext cx="10257657" cy="4023360"/>
          </a:xfrm>
        </p:spPr>
        <p:txBody>
          <a:bodyPr/>
          <a:lstStyle/>
          <a:p>
            <a:r>
              <a:rPr lang="en-GB" dirty="0" smtClean="0"/>
              <a:t>Prion Disease is still present in the worldwide despite the epidemic of </a:t>
            </a:r>
            <a:r>
              <a:rPr lang="en-GB" dirty="0" err="1" smtClean="0"/>
              <a:t>vCJD</a:t>
            </a:r>
            <a:r>
              <a:rPr lang="en-GB" dirty="0" smtClean="0"/>
              <a:t> having passed</a:t>
            </a:r>
          </a:p>
          <a:p>
            <a:r>
              <a:rPr lang="en-GB" dirty="0" smtClean="0"/>
              <a:t>The overall annual prevalence worldwide of the conditions is estimated to be 1-2 cases per million although some estimates of </a:t>
            </a:r>
            <a:r>
              <a:rPr lang="en-GB" dirty="0" err="1" smtClean="0"/>
              <a:t>vCJD</a:t>
            </a:r>
            <a:r>
              <a:rPr lang="en-GB" dirty="0" smtClean="0"/>
              <a:t> are as low as 1 in 2000</a:t>
            </a:r>
          </a:p>
          <a:p>
            <a:r>
              <a:rPr lang="en-GB" dirty="0" smtClean="0"/>
              <a:t>There is still more research required into working out the pathogenic mechanisms of prion disease that could assist in providing possible therapeutic agents for the conditions</a:t>
            </a:r>
          </a:p>
          <a:p>
            <a:r>
              <a:rPr lang="en-GB" dirty="0" smtClean="0"/>
              <a:t>In the meantime there are currently no therapeutic agents which assist in prolonging the survival of patients with the condition and they are still universally fatal diseases</a:t>
            </a:r>
          </a:p>
          <a:p>
            <a:r>
              <a:rPr lang="en-GB" dirty="0" smtClean="0"/>
              <a:t>The guidance that has been put in place by the UK government has made sure that health practitioners are aware of the conditions, their symptoms and the risk factors in order to keep a close surveillance to ensure better understanding and to minimise the risk of transmission among the population</a:t>
            </a:r>
            <a:endParaRPr lang="en-GB" dirty="0"/>
          </a:p>
        </p:txBody>
      </p:sp>
    </p:spTree>
    <p:extLst>
      <p:ext uri="{BB962C8B-B14F-4D97-AF65-F5344CB8AC3E}">
        <p14:creationId xmlns:p14="http://schemas.microsoft.com/office/powerpoint/2010/main" val="280870076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You Should Have Learned</a:t>
            </a:r>
            <a:endParaRPr lang="en-GB" dirty="0"/>
          </a:p>
        </p:txBody>
      </p:sp>
      <p:sp>
        <p:nvSpPr>
          <p:cNvPr id="3" name="Content Placeholder 2"/>
          <p:cNvSpPr>
            <a:spLocks noGrp="1"/>
          </p:cNvSpPr>
          <p:nvPr>
            <p:ph idx="1"/>
          </p:nvPr>
        </p:nvSpPr>
        <p:spPr/>
        <p:txBody>
          <a:bodyPr/>
          <a:lstStyle/>
          <a:p>
            <a:pPr marL="85725" indent="0">
              <a:buNone/>
            </a:pPr>
            <a:r>
              <a:rPr lang="en-GB" dirty="0" smtClean="0"/>
              <a:t>You </a:t>
            </a:r>
            <a:r>
              <a:rPr lang="en-GB" dirty="0"/>
              <a:t>should </a:t>
            </a:r>
            <a:r>
              <a:rPr lang="en-GB" dirty="0" smtClean="0"/>
              <a:t>now be </a:t>
            </a:r>
            <a:r>
              <a:rPr lang="en-GB" dirty="0"/>
              <a:t>able to:</a:t>
            </a:r>
          </a:p>
          <a:p>
            <a:pPr marL="542925" indent="-457200">
              <a:buFont typeface="+mj-lt"/>
              <a:buAutoNum type="arabicParenR"/>
            </a:pPr>
            <a:r>
              <a:rPr lang="en-GB" dirty="0"/>
              <a:t>Describe prion diseases and the risk factors associated with them</a:t>
            </a:r>
          </a:p>
          <a:p>
            <a:pPr marL="542925" indent="-457200">
              <a:buFont typeface="+mj-lt"/>
              <a:buAutoNum type="arabicParenR"/>
            </a:pPr>
            <a:r>
              <a:rPr lang="en-GB" dirty="0"/>
              <a:t>Describe the transmission process of prion disease</a:t>
            </a:r>
          </a:p>
          <a:p>
            <a:pPr marL="542925" indent="-457200">
              <a:buFont typeface="+mj-lt"/>
              <a:buAutoNum type="arabicParenR"/>
            </a:pPr>
            <a:r>
              <a:rPr lang="en-GB" dirty="0"/>
              <a:t>Describe the epidemiology of prion disease</a:t>
            </a:r>
          </a:p>
          <a:p>
            <a:pPr marL="542925" indent="-457200">
              <a:buFont typeface="+mj-lt"/>
              <a:buAutoNum type="arabicParenR"/>
            </a:pPr>
            <a:r>
              <a:rPr lang="en-GB" dirty="0"/>
              <a:t>Provide an overview of the signs and symptoms of the prion diseases</a:t>
            </a:r>
          </a:p>
          <a:p>
            <a:pPr marL="542925" indent="-457200">
              <a:buFont typeface="+mj-lt"/>
              <a:buAutoNum type="arabicParenR"/>
            </a:pPr>
            <a:r>
              <a:rPr lang="en-GB" dirty="0"/>
              <a:t>Be able to understand the investigations and management of prion disease</a:t>
            </a:r>
          </a:p>
          <a:p>
            <a:pPr marL="542925" indent="-457200">
              <a:buFont typeface="+mj-lt"/>
              <a:buAutoNum type="arabicParenR"/>
            </a:pPr>
            <a:r>
              <a:rPr lang="en-GB" dirty="0"/>
              <a:t>Give an overview of the treatment and prognosis of prion diseases</a:t>
            </a:r>
          </a:p>
          <a:p>
            <a:pPr marL="542925" indent="-457200">
              <a:buFont typeface="+mj-lt"/>
              <a:buAutoNum type="arabicParenR"/>
            </a:pPr>
            <a:r>
              <a:rPr lang="en-GB" dirty="0"/>
              <a:t>Understand the infection control protocols involved in the management of prion disease</a:t>
            </a:r>
          </a:p>
          <a:p>
            <a:pPr marL="542925" indent="-457200">
              <a:buFont typeface="+mj-lt"/>
              <a:buAutoNum type="arabicParenR"/>
            </a:pPr>
            <a:r>
              <a:rPr lang="en-GB" dirty="0"/>
              <a:t>Be able to provide an overview of the notification procedures in place for prion diseases</a:t>
            </a:r>
          </a:p>
          <a:p>
            <a:pPr marL="542925" indent="-457200">
              <a:buFont typeface="+mj-lt"/>
              <a:buAutoNum type="arabicParenR"/>
            </a:pPr>
            <a:endParaRPr lang="en-GB" dirty="0"/>
          </a:p>
          <a:p>
            <a:endParaRPr lang="en-GB" dirty="0"/>
          </a:p>
        </p:txBody>
      </p:sp>
    </p:spTree>
    <p:extLst>
      <p:ext uri="{BB962C8B-B14F-4D97-AF65-F5344CB8AC3E}">
        <p14:creationId xmlns:p14="http://schemas.microsoft.com/office/powerpoint/2010/main" val="252529966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Summary Quiz</a:t>
            </a:r>
            <a:endParaRPr lang="en-GB" dirty="0"/>
          </a:p>
        </p:txBody>
      </p:sp>
      <p:sp>
        <p:nvSpPr>
          <p:cNvPr id="2" name="Text Placeholder 1"/>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4349345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a:t>
            </a:r>
            <a:endParaRPr lang="en-GB" dirty="0"/>
          </a:p>
        </p:txBody>
      </p:sp>
      <p:sp>
        <p:nvSpPr>
          <p:cNvPr id="3" name="Content Placeholder 2"/>
          <p:cNvSpPr>
            <a:spLocks noGrp="1"/>
          </p:cNvSpPr>
          <p:nvPr>
            <p:ph idx="1"/>
          </p:nvPr>
        </p:nvSpPr>
        <p:spPr/>
        <p:txBody>
          <a:bodyPr/>
          <a:lstStyle/>
          <a:p>
            <a:r>
              <a:rPr lang="en-GB" dirty="0" smtClean="0"/>
              <a:t>The future for the treatment of prion diseases is bright with many potential therapeutic agents in clinical trials and about to be released to the market?</a:t>
            </a:r>
            <a:endParaRPr lang="en-GB" dirty="0"/>
          </a:p>
        </p:txBody>
      </p:sp>
      <p:sp>
        <p:nvSpPr>
          <p:cNvPr id="4" name="Rectangle 3">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5" name="Rectangle 4">
            <a:hlinkClick r:id="rId3"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6" name="Rectangle 5">
            <a:hlinkClick r:id="rId2"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173676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2</a:t>
            </a:r>
            <a:endParaRPr lang="en-GB" dirty="0"/>
          </a:p>
        </p:txBody>
      </p:sp>
      <p:sp>
        <p:nvSpPr>
          <p:cNvPr id="3" name="Content Placeholder 2"/>
          <p:cNvSpPr>
            <a:spLocks noGrp="1"/>
          </p:cNvSpPr>
          <p:nvPr>
            <p:ph idx="1"/>
          </p:nvPr>
        </p:nvSpPr>
        <p:spPr/>
        <p:txBody>
          <a:bodyPr/>
          <a:lstStyle/>
          <a:p>
            <a:r>
              <a:rPr lang="en-GB" dirty="0" smtClean="0"/>
              <a:t>In the UK all suspected cases of CJD are referred to both the National Prion Centre in London and the National CJD Surveillance Centre in Edinburgh with the diagnosis and management being coordinated by the National Care Team for CJD?</a:t>
            </a:r>
            <a:endParaRPr lang="en-GB" dirty="0"/>
          </a:p>
        </p:txBody>
      </p:sp>
      <p:sp>
        <p:nvSpPr>
          <p:cNvPr id="4" name="Rectangle 3">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5" name="Rectangle 4">
            <a:hlinkClick r:id="rId3"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6" name="Rectangle 5">
            <a:hlinkClick r:id="rId3"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693258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3</a:t>
            </a:r>
            <a:endParaRPr lang="en-GB" dirty="0"/>
          </a:p>
        </p:txBody>
      </p:sp>
      <p:sp>
        <p:nvSpPr>
          <p:cNvPr id="3" name="Content Placeholder 2"/>
          <p:cNvSpPr>
            <a:spLocks noGrp="1"/>
          </p:cNvSpPr>
          <p:nvPr>
            <p:ph idx="1"/>
          </p:nvPr>
        </p:nvSpPr>
        <p:spPr/>
        <p:txBody>
          <a:bodyPr/>
          <a:lstStyle/>
          <a:p>
            <a:r>
              <a:rPr lang="en-GB" dirty="0" smtClean="0"/>
              <a:t>Bovine Spongiform Encephalitis (BSE) was most prevalent in the UK between 1986 and 1996.  The large number of cases of BSE in the UK has resulted in some predictions of the prevalence of </a:t>
            </a:r>
            <a:r>
              <a:rPr lang="en-GB" dirty="0" err="1" smtClean="0"/>
              <a:t>vCJD</a:t>
            </a:r>
            <a:r>
              <a:rPr lang="en-GB" dirty="0" smtClean="0"/>
              <a:t> as low as 1 in 2000, despite the sporadic nature of the cases so far.</a:t>
            </a:r>
            <a:endParaRPr lang="en-GB" dirty="0"/>
          </a:p>
        </p:txBody>
      </p:sp>
      <p:sp>
        <p:nvSpPr>
          <p:cNvPr id="4" name="Rectangle 3">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5" name="Rectangle 4">
            <a:hlinkClick r:id="rId3"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6" name="Rectangle 5">
            <a:hlinkClick r:id="rId3"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347771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4</a:t>
            </a:r>
            <a:endParaRPr lang="en-GB" dirty="0"/>
          </a:p>
        </p:txBody>
      </p:sp>
      <p:sp>
        <p:nvSpPr>
          <p:cNvPr id="3" name="Content Placeholder 2"/>
          <p:cNvSpPr>
            <a:spLocks noGrp="1"/>
          </p:cNvSpPr>
          <p:nvPr>
            <p:ph idx="1"/>
          </p:nvPr>
        </p:nvSpPr>
        <p:spPr/>
        <p:txBody>
          <a:bodyPr/>
          <a:lstStyle/>
          <a:p>
            <a:r>
              <a:rPr lang="en-GB" dirty="0" smtClean="0"/>
              <a:t>There is no difference between the management of the disposal of high and medium risk tissues of CJD patients to that of tissues with a low risk of CJD.</a:t>
            </a:r>
            <a:endParaRPr lang="en-GB" dirty="0"/>
          </a:p>
        </p:txBody>
      </p:sp>
      <p:sp>
        <p:nvSpPr>
          <p:cNvPr id="4" name="Rectangle 3">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5" name="Rectangle 4">
            <a:hlinkClick r:id="rId3"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6" name="Rectangle 5">
            <a:hlinkClick r:id="rId2"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876546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5</a:t>
            </a:r>
            <a:endParaRPr lang="en-GB" dirty="0"/>
          </a:p>
        </p:txBody>
      </p:sp>
      <p:sp>
        <p:nvSpPr>
          <p:cNvPr id="3" name="Content Placeholder 2"/>
          <p:cNvSpPr>
            <a:spLocks noGrp="1"/>
          </p:cNvSpPr>
          <p:nvPr>
            <p:ph idx="1"/>
          </p:nvPr>
        </p:nvSpPr>
        <p:spPr/>
        <p:txBody>
          <a:bodyPr/>
          <a:lstStyle/>
          <a:p>
            <a:r>
              <a:rPr lang="en-GB" dirty="0" smtClean="0"/>
              <a:t>The prognosis of prion disease patients is not good, in part because of the late diagnosis time.  The delay of the diagnosis not only worsens the projections for the patient but also hampers efforts at finding effective therapeutic agents for the treatment of prion disease.</a:t>
            </a:r>
            <a:endParaRPr lang="en-GB" dirty="0"/>
          </a:p>
        </p:txBody>
      </p:sp>
      <p:sp>
        <p:nvSpPr>
          <p:cNvPr id="4" name="Rectangle 3">
            <a:hlinkClick r:id="rId2" action="ppaction://hlinksldjump"/>
          </p:cNvPr>
          <p:cNvSpPr>
            <a:spLocks noChangeAspect="1"/>
          </p:cNvSpPr>
          <p:nvPr/>
        </p:nvSpPr>
        <p:spPr>
          <a:xfrm>
            <a:off x="624381" y="3186119"/>
            <a:ext cx="3497575" cy="1394460"/>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5" name="Rectangle 4">
            <a:hlinkClick r:id="rId3" action="ppaction://hlinksldjump"/>
          </p:cNvPr>
          <p:cNvSpPr>
            <a:spLocks noChangeAspect="1"/>
          </p:cNvSpPr>
          <p:nvPr/>
        </p:nvSpPr>
        <p:spPr>
          <a:xfrm>
            <a:off x="7963639" y="3186113"/>
            <a:ext cx="3497580" cy="1394460"/>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6" name="Rectangle 5">
            <a:hlinkClick r:id="rId3" action="ppaction://hlinksldjump"/>
          </p:cNvPr>
          <p:cNvSpPr>
            <a:spLocks noChangeAspect="1"/>
          </p:cNvSpPr>
          <p:nvPr/>
        </p:nvSpPr>
        <p:spPr>
          <a:xfrm>
            <a:off x="4284317" y="3188391"/>
            <a:ext cx="3497575" cy="1394460"/>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NOT ENOUGH EVIDENCE</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933303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Recommended Reading</a:t>
            </a:r>
            <a:endParaRPr lang="en-GB" dirty="0"/>
          </a:p>
        </p:txBody>
      </p:sp>
      <p:sp>
        <p:nvSpPr>
          <p:cNvPr id="3" name="Content Placeholder 2"/>
          <p:cNvSpPr>
            <a:spLocks noGrp="1"/>
          </p:cNvSpPr>
          <p:nvPr>
            <p:ph idx="1"/>
          </p:nvPr>
        </p:nvSpPr>
        <p:spPr>
          <a:xfrm>
            <a:off x="1097280" y="1845733"/>
            <a:ext cx="10058400" cy="4486827"/>
          </a:xfrm>
        </p:spPr>
        <p:txBody>
          <a:bodyPr>
            <a:normAutofit fontScale="92500" lnSpcReduction="20000"/>
          </a:bodyPr>
          <a:lstStyle/>
          <a:p>
            <a:r>
              <a:rPr lang="en-GB" b="1" dirty="0" smtClean="0"/>
              <a:t>“Guidance on the Minimisation the risk of transmission of CJD / </a:t>
            </a:r>
            <a:r>
              <a:rPr lang="en-GB" b="1" dirty="0" err="1" smtClean="0"/>
              <a:t>vCJD</a:t>
            </a:r>
            <a:r>
              <a:rPr lang="en-GB" b="1" dirty="0" smtClean="0"/>
              <a:t> in healthcare settings”</a:t>
            </a:r>
            <a:r>
              <a:rPr lang="en-GB" b="1" dirty="0"/>
              <a:t> </a:t>
            </a:r>
            <a:r>
              <a:rPr lang="en-GB" dirty="0" smtClean="0"/>
              <a:t>Department </a:t>
            </a:r>
            <a:r>
              <a:rPr lang="en-GB" dirty="0"/>
              <a:t>of Health and the Advisory Committee on Dangerous Pathogens' Transmissible Spongiform Encephalopathy (ACDP TSE) Risk Management </a:t>
            </a:r>
            <a:r>
              <a:rPr lang="en-GB" dirty="0" smtClean="0"/>
              <a:t>Subgroup (2013)</a:t>
            </a:r>
          </a:p>
          <a:p>
            <a:pPr marL="903288" indent="0">
              <a:buNone/>
            </a:pPr>
            <a:r>
              <a:rPr lang="en-GB" dirty="0" smtClean="0">
                <a:solidFill>
                  <a:srgbClr val="FF0000"/>
                </a:solidFill>
                <a:hlinkClick r:id="rId2"/>
              </a:rPr>
              <a:t>https</a:t>
            </a:r>
            <a:r>
              <a:rPr lang="en-GB" dirty="0">
                <a:solidFill>
                  <a:srgbClr val="FF0000"/>
                </a:solidFill>
                <a:hlinkClick r:id="rId2"/>
              </a:rPr>
              <a:t>://</a:t>
            </a:r>
            <a:r>
              <a:rPr lang="en-GB" dirty="0" smtClean="0">
                <a:solidFill>
                  <a:srgbClr val="FF0000"/>
                </a:solidFill>
                <a:hlinkClick r:id="rId2"/>
              </a:rPr>
              <a:t>www.gov.uk/government/publications/guidance-from-the-acdp-tse-risk-	management-subgroup-formerly-</a:t>
            </a:r>
            <a:r>
              <a:rPr lang="en-GB" dirty="0" err="1" smtClean="0">
                <a:solidFill>
                  <a:srgbClr val="FF0000"/>
                </a:solidFill>
                <a:hlinkClick r:id="rId2"/>
              </a:rPr>
              <a:t>tse</a:t>
            </a:r>
            <a:r>
              <a:rPr lang="en-GB" dirty="0" smtClean="0">
                <a:solidFill>
                  <a:srgbClr val="FF0000"/>
                </a:solidFill>
                <a:hlinkClick r:id="rId2"/>
              </a:rPr>
              <a:t>-working-group</a:t>
            </a:r>
            <a:r>
              <a:rPr lang="en-GB" dirty="0" smtClean="0">
                <a:solidFill>
                  <a:srgbClr val="FF0000"/>
                </a:solidFill>
              </a:rPr>
              <a:t> </a:t>
            </a:r>
          </a:p>
          <a:p>
            <a:r>
              <a:rPr lang="en-GB" b="1" dirty="0" smtClean="0"/>
              <a:t>NHS Choices Information Site on CJD (2013)</a:t>
            </a:r>
          </a:p>
          <a:p>
            <a:pPr marL="903288" indent="0">
              <a:buNone/>
            </a:pPr>
            <a:r>
              <a:rPr lang="en-GB" dirty="0">
                <a:hlinkClick r:id="rId3"/>
              </a:rPr>
              <a:t>http://</a:t>
            </a:r>
            <a:r>
              <a:rPr lang="en-GB" dirty="0" smtClean="0">
                <a:hlinkClick r:id="rId3"/>
              </a:rPr>
              <a:t>www.nhs.uk/Conditions/Creutzfeldt-Jakob-disease/Pages/Introduction.aspx</a:t>
            </a:r>
            <a:r>
              <a:rPr lang="en-GB" dirty="0" smtClean="0"/>
              <a:t> </a:t>
            </a:r>
          </a:p>
          <a:p>
            <a:r>
              <a:rPr lang="en-GB" b="1" dirty="0" smtClean="0"/>
              <a:t>CDC Information Site on Prion Disease (2013)</a:t>
            </a:r>
          </a:p>
          <a:p>
            <a:pPr marL="903288" indent="0">
              <a:buNone/>
            </a:pPr>
            <a:r>
              <a:rPr lang="en-GB" dirty="0" smtClean="0">
                <a:hlinkClick r:id="rId4"/>
              </a:rPr>
              <a:t>http</a:t>
            </a:r>
            <a:r>
              <a:rPr lang="en-GB" dirty="0">
                <a:hlinkClick r:id="rId4"/>
              </a:rPr>
              <a:t>://</a:t>
            </a:r>
            <a:r>
              <a:rPr lang="en-GB" dirty="0" smtClean="0">
                <a:hlinkClick r:id="rId4"/>
              </a:rPr>
              <a:t>www.cdc.gov/ncidod/dvrd/prions/index.htm</a:t>
            </a:r>
            <a:r>
              <a:rPr lang="en-GB" dirty="0" smtClean="0"/>
              <a:t> </a:t>
            </a:r>
          </a:p>
          <a:p>
            <a:r>
              <a:rPr lang="en-GB" b="1" dirty="0" smtClean="0"/>
              <a:t>The </a:t>
            </a:r>
            <a:r>
              <a:rPr lang="en-GB" b="1" dirty="0"/>
              <a:t>National CJD Research and Surveillance Unit (NCJDRSU)</a:t>
            </a:r>
          </a:p>
          <a:p>
            <a:pPr marL="85725" indent="0">
              <a:buNone/>
            </a:pPr>
            <a:r>
              <a:rPr lang="en-GB" dirty="0"/>
              <a:t>	</a:t>
            </a:r>
            <a:r>
              <a:rPr lang="en-GB" dirty="0">
                <a:hlinkClick r:id="rId5"/>
              </a:rPr>
              <a:t>www.cjd.ed.ac.uk</a:t>
            </a:r>
            <a:endParaRPr lang="en-GB" dirty="0"/>
          </a:p>
          <a:p>
            <a:r>
              <a:rPr lang="en-GB" b="1" dirty="0"/>
              <a:t>The National Prion Clinic (NPC)</a:t>
            </a:r>
          </a:p>
          <a:p>
            <a:pPr marL="85725" indent="0">
              <a:buNone/>
            </a:pPr>
            <a:r>
              <a:rPr lang="en-GB" dirty="0"/>
              <a:t>	</a:t>
            </a:r>
            <a:r>
              <a:rPr lang="en-GB" dirty="0">
                <a:hlinkClick r:id="rId6"/>
              </a:rPr>
              <a:t>www.prion.ucl.ac.uk</a:t>
            </a:r>
            <a:endParaRPr lang="en-GB" dirty="0"/>
          </a:p>
          <a:p>
            <a:pPr marL="903288" indent="0">
              <a:buNone/>
            </a:pPr>
            <a:endParaRPr lang="en-GB" dirty="0" smtClean="0"/>
          </a:p>
        </p:txBody>
      </p:sp>
    </p:spTree>
    <p:extLst>
      <p:ext uri="{BB962C8B-B14F-4D97-AF65-F5344CB8AC3E}">
        <p14:creationId xmlns:p14="http://schemas.microsoft.com/office/powerpoint/2010/main" val="429292832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a:xfrm>
            <a:off x="1069984" y="1791142"/>
            <a:ext cx="10058400" cy="4391293"/>
          </a:xfrm>
        </p:spPr>
        <p:txBody>
          <a:bodyPr>
            <a:normAutofit fontScale="92500" lnSpcReduction="10000"/>
          </a:bodyPr>
          <a:lstStyle/>
          <a:p>
            <a:pPr>
              <a:buFont typeface="+mj-lt"/>
              <a:buAutoNum type="arabicParenR"/>
            </a:pPr>
            <a:r>
              <a:rPr lang="en-US" sz="1400" dirty="0"/>
              <a:t>ARAUJO, A. Q. </a:t>
            </a:r>
            <a:r>
              <a:rPr lang="en-US" sz="1400" dirty="0" err="1"/>
              <a:t>Prionic</a:t>
            </a:r>
            <a:r>
              <a:rPr lang="en-US" sz="1400" dirty="0"/>
              <a:t> diseases. </a:t>
            </a:r>
            <a:r>
              <a:rPr lang="en-US" sz="1400" b="1" dirty="0" err="1"/>
              <a:t>Arq</a:t>
            </a:r>
            <a:r>
              <a:rPr lang="en-US" sz="1400" b="1" dirty="0"/>
              <a:t> </a:t>
            </a:r>
            <a:r>
              <a:rPr lang="en-US" sz="1400" b="1" dirty="0" err="1"/>
              <a:t>Neuropsiquiatr</a:t>
            </a:r>
            <a:r>
              <a:rPr lang="en-US" sz="1400" b="1" dirty="0"/>
              <a:t>, </a:t>
            </a:r>
            <a:r>
              <a:rPr lang="en-US" sz="1400" dirty="0"/>
              <a:t>v. 71, n. 9b, p. 731-7, Sep 2013. ISSN 0004-282x.  </a:t>
            </a:r>
            <a:endParaRPr lang="en-GB" sz="1400" dirty="0"/>
          </a:p>
          <a:p>
            <a:pPr>
              <a:buFont typeface="+mj-lt"/>
              <a:buAutoNum type="arabicParenR"/>
            </a:pPr>
            <a:r>
              <a:rPr lang="en-US" sz="1400" dirty="0" smtClean="0"/>
              <a:t>COLLINGE</a:t>
            </a:r>
            <a:r>
              <a:rPr lang="en-US" sz="1400" dirty="0"/>
              <a:t>, J. Molecular neurology of prion disease. </a:t>
            </a:r>
            <a:r>
              <a:rPr lang="en-US" sz="1400" b="1" dirty="0"/>
              <a:t>J </a:t>
            </a:r>
            <a:r>
              <a:rPr lang="en-US" sz="1400" b="1" dirty="0" err="1"/>
              <a:t>Neurol</a:t>
            </a:r>
            <a:r>
              <a:rPr lang="en-US" sz="1400" b="1" dirty="0"/>
              <a:t> </a:t>
            </a:r>
            <a:r>
              <a:rPr lang="en-US" sz="1400" b="1" dirty="0" err="1"/>
              <a:t>Neurosurg</a:t>
            </a:r>
            <a:r>
              <a:rPr lang="en-US" sz="1400" b="1" dirty="0"/>
              <a:t> Psychiatry, </a:t>
            </a:r>
            <a:r>
              <a:rPr lang="en-US" sz="1400" dirty="0"/>
              <a:t>v. 76, n. 7, p. 906-19, Jul 2005. ISSN 0022-3050 (</a:t>
            </a:r>
            <a:r>
              <a:rPr lang="en-US" sz="1400" dirty="0" smtClean="0"/>
              <a:t>Print)</a:t>
            </a:r>
            <a:r>
              <a:rPr lang="en-GB" sz="1400" dirty="0"/>
              <a:t> </a:t>
            </a:r>
            <a:r>
              <a:rPr lang="en-US" sz="1400" dirty="0" smtClean="0"/>
              <a:t>0022-3050</a:t>
            </a:r>
            <a:r>
              <a:rPr lang="en-US" sz="1400" dirty="0"/>
              <a:t>.  </a:t>
            </a:r>
            <a:endParaRPr lang="en-GB" sz="1400" dirty="0"/>
          </a:p>
          <a:p>
            <a:pPr>
              <a:buFont typeface="+mj-lt"/>
              <a:buAutoNum type="arabicParenR"/>
            </a:pPr>
            <a:r>
              <a:rPr lang="en-US" sz="1400" dirty="0" smtClean="0"/>
              <a:t>FORLONI</a:t>
            </a:r>
            <a:r>
              <a:rPr lang="en-US" sz="1400" dirty="0"/>
              <a:t>, G. The contribution of the immune system to prion diseases. </a:t>
            </a:r>
            <a:r>
              <a:rPr lang="en-US" sz="1400" b="1" dirty="0"/>
              <a:t>Drug Discovery Today: Disease Mechanisms, </a:t>
            </a:r>
            <a:r>
              <a:rPr lang="en-US" sz="1400" dirty="0"/>
              <a:t>v. 1, n. 3, p. 351 - 356,  2004. ISSN 1740-6765. </a:t>
            </a:r>
            <a:r>
              <a:rPr lang="en-US" sz="1400" dirty="0" err="1"/>
              <a:t>Disponível</a:t>
            </a:r>
            <a:r>
              <a:rPr lang="en-US" sz="1400" dirty="0"/>
              <a:t> </a:t>
            </a:r>
            <a:r>
              <a:rPr lang="en-US" sz="1400" dirty="0" err="1"/>
              <a:t>em</a:t>
            </a:r>
            <a:r>
              <a:rPr lang="en-US" sz="1400" dirty="0"/>
              <a:t>: &lt; </a:t>
            </a:r>
            <a:r>
              <a:rPr lang="en-US" sz="1400" dirty="0">
                <a:hlinkClick r:id="rId2"/>
              </a:rPr>
              <a:t>http://www.sciencedirect.com/science/article/pii/S1740676504000549</a:t>
            </a:r>
            <a:r>
              <a:rPr lang="en-US" sz="1400" dirty="0"/>
              <a:t> &gt;. </a:t>
            </a:r>
            <a:endParaRPr lang="en-GB" sz="1400" dirty="0"/>
          </a:p>
          <a:p>
            <a:pPr>
              <a:buFont typeface="+mj-lt"/>
              <a:buAutoNum type="arabicParenR"/>
            </a:pPr>
            <a:r>
              <a:rPr lang="en-US" sz="1400" dirty="0" smtClean="0"/>
              <a:t>GILL</a:t>
            </a:r>
            <a:r>
              <a:rPr lang="en-US" sz="1400" dirty="0"/>
              <a:t>, O. N.  et al. Prevalent abnormal prion protein in human appendixes after bovine spongiform encephalopathy epizootic: large scale survey. </a:t>
            </a:r>
            <a:r>
              <a:rPr lang="en-US" sz="1400" b="1" dirty="0" smtClean="0"/>
              <a:t>BMJ, </a:t>
            </a:r>
            <a:r>
              <a:rPr lang="en-US" sz="1400" dirty="0"/>
              <a:t>v. 347, p. f5675,  2013. ISSN 0959-535x.  </a:t>
            </a:r>
            <a:endParaRPr lang="en-GB" sz="1400" dirty="0"/>
          </a:p>
          <a:p>
            <a:pPr>
              <a:buFont typeface="+mj-lt"/>
              <a:buAutoNum type="arabicParenR"/>
            </a:pPr>
            <a:r>
              <a:rPr lang="en-US" sz="1400" dirty="0" smtClean="0"/>
              <a:t>HEAD</a:t>
            </a:r>
            <a:r>
              <a:rPr lang="en-US" sz="1400" dirty="0"/>
              <a:t>, M. W. Human prion diseases: molecular, cellular and population biology. </a:t>
            </a:r>
            <a:r>
              <a:rPr lang="en-US" sz="1400" b="1" dirty="0"/>
              <a:t>Neuropathology, </a:t>
            </a:r>
            <a:r>
              <a:rPr lang="en-US" sz="1400" dirty="0"/>
              <a:t>v. 33, n. 3, p. 221-36, Jun 2013. ISSN 0919-6544.  </a:t>
            </a:r>
            <a:endParaRPr lang="en-GB" sz="1400" dirty="0"/>
          </a:p>
          <a:p>
            <a:pPr>
              <a:buFont typeface="+mj-lt"/>
              <a:buAutoNum type="arabicParenR"/>
            </a:pPr>
            <a:r>
              <a:rPr lang="en-US" sz="1400" dirty="0"/>
              <a:t>I</a:t>
            </a:r>
            <a:r>
              <a:rPr lang="en-US" sz="1400" dirty="0" smtClean="0"/>
              <a:t>MRAN</a:t>
            </a:r>
            <a:r>
              <a:rPr lang="en-US" sz="1400" dirty="0"/>
              <a:t>, M.; MAHMOOD, S. An overview of human prion diseases. </a:t>
            </a:r>
            <a:r>
              <a:rPr lang="en-US" sz="1400" b="1" dirty="0" err="1"/>
              <a:t>Virol</a:t>
            </a:r>
            <a:r>
              <a:rPr lang="en-US" sz="1400" b="1" dirty="0"/>
              <a:t> J, </a:t>
            </a:r>
            <a:r>
              <a:rPr lang="en-US" sz="1400" dirty="0"/>
              <a:t>v. 8, p. 559,  2011. ISSN 1743-422x.  </a:t>
            </a:r>
            <a:endParaRPr lang="en-GB" sz="1400" dirty="0"/>
          </a:p>
          <a:p>
            <a:pPr>
              <a:buFont typeface="+mj-lt"/>
              <a:buAutoNum type="arabicParenR"/>
            </a:pPr>
            <a:r>
              <a:rPr lang="en-US" sz="1400" dirty="0" smtClean="0"/>
              <a:t>ORTEGA-CUBERO</a:t>
            </a:r>
            <a:r>
              <a:rPr lang="en-US" sz="1400" dirty="0"/>
              <a:t>, S.  et al. Structural and functional neuroimaging in human prion diseases. </a:t>
            </a:r>
            <a:r>
              <a:rPr lang="en-US" sz="1400" b="1" dirty="0" err="1"/>
              <a:t>Neurologia</a:t>
            </a:r>
            <a:r>
              <a:rPr lang="en-US" sz="1400" b="1" dirty="0"/>
              <a:t>, </a:t>
            </a:r>
            <a:r>
              <a:rPr lang="en-US" sz="1400" dirty="0"/>
              <a:t>v. 28, n. 5, p. 299-308, Jun 2013. ISSN 0213-4853.  </a:t>
            </a:r>
            <a:endParaRPr lang="en-GB" sz="1400" dirty="0"/>
          </a:p>
          <a:p>
            <a:pPr>
              <a:buFont typeface="+mj-lt"/>
              <a:buAutoNum type="arabicParenR"/>
            </a:pPr>
            <a:r>
              <a:rPr lang="en-US" sz="1400" dirty="0"/>
              <a:t>PUOTI, G.  et al. Sporadic human prion diseases: molecular insights and diagnosis. </a:t>
            </a:r>
            <a:r>
              <a:rPr lang="en-US" sz="1400" b="1" dirty="0"/>
              <a:t>Lancet </a:t>
            </a:r>
            <a:r>
              <a:rPr lang="en-US" sz="1400" b="1" dirty="0" err="1"/>
              <a:t>Neurol</a:t>
            </a:r>
            <a:r>
              <a:rPr lang="en-US" sz="1400" b="1" dirty="0"/>
              <a:t>, </a:t>
            </a:r>
            <a:r>
              <a:rPr lang="en-US" sz="1400" dirty="0"/>
              <a:t>v. 11, n. 7, p. 618-28, Jul 2012. ISSN 1474-4422.  </a:t>
            </a:r>
            <a:endParaRPr lang="en-GB" sz="1400" dirty="0"/>
          </a:p>
          <a:p>
            <a:pPr>
              <a:buFont typeface="+mj-lt"/>
              <a:buAutoNum type="arabicParenR"/>
            </a:pPr>
            <a:r>
              <a:rPr lang="en-US" sz="1400" dirty="0" smtClean="0"/>
              <a:t>SALMON</a:t>
            </a:r>
            <a:r>
              <a:rPr lang="en-US" sz="1400" dirty="0"/>
              <a:t>, R. How widespread is variant Creutzfeldt-Jakob disease? </a:t>
            </a:r>
            <a:r>
              <a:rPr lang="en-US" sz="1400" b="1" dirty="0" smtClean="0"/>
              <a:t>BMJ, </a:t>
            </a:r>
            <a:r>
              <a:rPr lang="en-US" sz="1400" dirty="0"/>
              <a:t>v. 347, p. f5994,  2013. ISSN 0959-535x.  </a:t>
            </a:r>
            <a:endParaRPr lang="en-GB" sz="1400" dirty="0"/>
          </a:p>
          <a:p>
            <a:pPr>
              <a:buFont typeface="+mj-lt"/>
              <a:buAutoNum type="arabicParenR"/>
            </a:pPr>
            <a:r>
              <a:rPr lang="en-US" sz="1400" dirty="0" smtClean="0"/>
              <a:t>SISKOVA</a:t>
            </a:r>
            <a:r>
              <a:rPr lang="en-US" sz="1400" dirty="0"/>
              <a:t>, Z. How structure shapes (</a:t>
            </a:r>
            <a:r>
              <a:rPr lang="en-US" sz="1400" dirty="0" err="1"/>
              <a:t>dys</a:t>
            </a:r>
            <a:r>
              <a:rPr lang="en-US" sz="1400" dirty="0"/>
              <a:t>)function: A perspective to understanding brain region-specific degeneration in prion disease. In: (Ed.). </a:t>
            </a:r>
            <a:r>
              <a:rPr lang="en-US" sz="1400" b="1" dirty="0"/>
              <a:t>Prion</a:t>
            </a:r>
            <a:r>
              <a:rPr lang="en-US" sz="1400" dirty="0"/>
              <a:t>, v.7, 2013.  p.291-293.  ISBN 1933-690X (</a:t>
            </a:r>
            <a:r>
              <a:rPr lang="en-US" sz="1400" dirty="0" smtClean="0"/>
              <a:t>Electronic) </a:t>
            </a:r>
            <a:r>
              <a:rPr lang="en-GB" sz="1400" dirty="0" smtClean="0"/>
              <a:t>1933-6896</a:t>
            </a:r>
            <a:endParaRPr lang="en-GB" sz="1400" dirty="0"/>
          </a:p>
        </p:txBody>
      </p:sp>
    </p:spTree>
    <p:extLst>
      <p:ext uri="{BB962C8B-B14F-4D97-AF65-F5344CB8AC3E}">
        <p14:creationId xmlns:p14="http://schemas.microsoft.com/office/powerpoint/2010/main" val="198020042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a:xfrm>
            <a:off x="1097280" y="1845734"/>
            <a:ext cx="10421430" cy="4459532"/>
          </a:xfrm>
        </p:spPr>
        <p:txBody>
          <a:bodyPr>
            <a:noAutofit/>
          </a:bodyPr>
          <a:lstStyle/>
          <a:p>
            <a:pPr marL="542925" indent="-457200">
              <a:lnSpc>
                <a:spcPct val="120000"/>
              </a:lnSpc>
              <a:buFont typeface="+mj-lt"/>
              <a:buAutoNum type="arabicParenR" startAt="11"/>
            </a:pPr>
            <a:r>
              <a:rPr lang="en-GB" sz="1400" dirty="0" smtClean="0"/>
              <a:t>Department of Health, Transmissible Spongiform Encephalopathy (TSE) Risk Assessment Subgroup (2013) “Guidance on how to </a:t>
            </a:r>
            <a:r>
              <a:rPr lang="en-GB" sz="1400" dirty="0"/>
              <a:t>Minimise transmission risk of CJD and </a:t>
            </a:r>
            <a:r>
              <a:rPr lang="en-GB" sz="1400" dirty="0" err="1"/>
              <a:t>vCJD</a:t>
            </a:r>
            <a:r>
              <a:rPr lang="en-GB" sz="1400" dirty="0"/>
              <a:t> in healthcare </a:t>
            </a:r>
            <a:r>
              <a:rPr lang="en-GB" sz="1400" dirty="0" smtClean="0"/>
              <a:t>settings” Main section used was part 4 “Infection control of CJD, </a:t>
            </a:r>
            <a:r>
              <a:rPr lang="en-GB" sz="1400" dirty="0" err="1" smtClean="0"/>
              <a:t>vCJD</a:t>
            </a:r>
            <a:r>
              <a:rPr lang="en-GB" sz="1400" dirty="0" smtClean="0"/>
              <a:t> and other human prion diseases in healthcare and community settings” Last Accessed 10/11/13</a:t>
            </a:r>
          </a:p>
          <a:p>
            <a:pPr marL="903288" indent="0">
              <a:buNone/>
            </a:pPr>
            <a:r>
              <a:rPr lang="en-GB" sz="1400" dirty="0"/>
              <a:t>	</a:t>
            </a:r>
            <a:r>
              <a:rPr lang="en-GB" sz="1400" dirty="0">
                <a:hlinkClick r:id="rId2"/>
              </a:rPr>
              <a:t>https://</a:t>
            </a:r>
            <a:r>
              <a:rPr lang="en-GB" sz="1400" dirty="0" smtClean="0">
                <a:hlinkClick r:id="rId2"/>
              </a:rPr>
              <a:t>www.gov.uk/government/publications/guidance-from-the-acdp-tse-risk-</a:t>
            </a:r>
            <a:r>
              <a:rPr lang="en-GB" sz="1400" u="sng" dirty="0" smtClean="0">
                <a:hlinkClick r:id="rId2"/>
              </a:rPr>
              <a:t> </a:t>
            </a:r>
            <a:r>
              <a:rPr lang="en-GB" sz="1400" dirty="0" smtClean="0">
                <a:hlinkClick r:id="rId2"/>
              </a:rPr>
              <a:t>management-subgroup-formerly-</a:t>
            </a:r>
            <a:r>
              <a:rPr lang="en-GB" sz="1400" dirty="0" err="1" smtClean="0">
                <a:hlinkClick r:id="rId2"/>
              </a:rPr>
              <a:t>tse</a:t>
            </a:r>
            <a:r>
              <a:rPr lang="en-GB" sz="1400" dirty="0" smtClean="0">
                <a:hlinkClick r:id="rId2"/>
              </a:rPr>
              <a:t>-working-group</a:t>
            </a:r>
            <a:r>
              <a:rPr lang="en-GB" sz="1400" dirty="0" smtClean="0"/>
              <a:t> </a:t>
            </a:r>
          </a:p>
          <a:p>
            <a:pPr marL="600075" indent="-514350">
              <a:buFont typeface="+mj-lt"/>
              <a:buAutoNum type="arabicParenR" startAt="12"/>
            </a:pPr>
            <a:r>
              <a:rPr lang="en-GB" sz="1400" dirty="0" smtClean="0"/>
              <a:t>The National Prion Unit (NPU) (2013). Last Accessed 10/11/13</a:t>
            </a:r>
          </a:p>
          <a:p>
            <a:pPr marL="85725" indent="0">
              <a:buNone/>
            </a:pPr>
            <a:r>
              <a:rPr lang="en-GB" sz="1400" dirty="0"/>
              <a:t>	</a:t>
            </a:r>
            <a:r>
              <a:rPr lang="en-GB" sz="1400" dirty="0">
                <a:hlinkClick r:id="rId3"/>
              </a:rPr>
              <a:t>http://www.prion.ucl.ac.uk/welcome</a:t>
            </a:r>
            <a:r>
              <a:rPr lang="en-GB" sz="1400" dirty="0" smtClean="0">
                <a:hlinkClick r:id="rId3"/>
              </a:rPr>
              <a:t>/</a:t>
            </a:r>
            <a:r>
              <a:rPr lang="en-GB" sz="1400" dirty="0" smtClean="0"/>
              <a:t> </a:t>
            </a:r>
          </a:p>
          <a:p>
            <a:pPr marL="542925" indent="-457200">
              <a:buFont typeface="+mj-lt"/>
              <a:buAutoNum type="arabicParenR" startAt="13"/>
            </a:pPr>
            <a:r>
              <a:rPr lang="en-GB" sz="1400" dirty="0" smtClean="0"/>
              <a:t>The National CJD Research and Surveillance Unit (NCJDRSU) (2013) “Diagnosis and Testing” + “Surveillance” + “</a:t>
            </a:r>
            <a:r>
              <a:rPr lang="en-GB" sz="1400" dirty="0"/>
              <a:t>Research” </a:t>
            </a:r>
            <a:r>
              <a:rPr lang="en-GB" sz="1400" dirty="0" smtClean="0"/>
              <a:t/>
            </a:r>
            <a:br>
              <a:rPr lang="en-GB" sz="1400" dirty="0" smtClean="0"/>
            </a:br>
            <a:r>
              <a:rPr lang="en-GB" sz="1400" dirty="0" smtClean="0"/>
              <a:t>Last </a:t>
            </a:r>
            <a:r>
              <a:rPr lang="en-GB" sz="1400" dirty="0"/>
              <a:t>Accessed 10/11/13</a:t>
            </a:r>
            <a:endParaRPr lang="en-GB" sz="1400" dirty="0" smtClean="0"/>
          </a:p>
          <a:p>
            <a:pPr marL="85725" indent="0">
              <a:buNone/>
            </a:pPr>
            <a:r>
              <a:rPr lang="en-GB" sz="1400" dirty="0" smtClean="0"/>
              <a:t>	</a:t>
            </a:r>
            <a:r>
              <a:rPr lang="en-GB" sz="1400" dirty="0" smtClean="0">
                <a:hlinkClick r:id="rId4"/>
              </a:rPr>
              <a:t>http</a:t>
            </a:r>
            <a:r>
              <a:rPr lang="en-GB" sz="1400" dirty="0">
                <a:hlinkClick r:id="rId4"/>
              </a:rPr>
              <a:t>://</a:t>
            </a:r>
            <a:r>
              <a:rPr lang="en-GB" sz="1400" dirty="0" smtClean="0">
                <a:hlinkClick r:id="rId4"/>
              </a:rPr>
              <a:t>www.cjd.ed.ac.uk/index.html</a:t>
            </a:r>
            <a:r>
              <a:rPr lang="en-GB" sz="1400" dirty="0" smtClean="0"/>
              <a:t> </a:t>
            </a:r>
            <a:endParaRPr lang="en-GB" sz="1400" dirty="0"/>
          </a:p>
          <a:p>
            <a:pPr marL="542925" indent="-457200">
              <a:buFont typeface="+mj-lt"/>
              <a:buAutoNum type="arabicParenR" startAt="14"/>
            </a:pPr>
            <a:r>
              <a:rPr lang="en-GB" sz="1400" dirty="0" smtClean="0"/>
              <a:t>Centre for Disease Control and Prevention (CDC), December 2012, “Information Page on Prion Diseases” Last Accessed 10/11/13</a:t>
            </a:r>
          </a:p>
          <a:p>
            <a:pPr marL="85725" indent="0">
              <a:buNone/>
            </a:pPr>
            <a:r>
              <a:rPr lang="en-GB" sz="1400" dirty="0"/>
              <a:t>	</a:t>
            </a:r>
            <a:r>
              <a:rPr lang="en-GB" sz="1400" dirty="0">
                <a:hlinkClick r:id="rId5"/>
              </a:rPr>
              <a:t>http://</a:t>
            </a:r>
            <a:r>
              <a:rPr lang="en-GB" sz="1400" dirty="0" smtClean="0">
                <a:hlinkClick r:id="rId5"/>
              </a:rPr>
              <a:t>www.cdc.gov/ncidod/dvrd/prions/index.htm</a:t>
            </a:r>
            <a:r>
              <a:rPr lang="en-GB" sz="1400" dirty="0" smtClean="0"/>
              <a:t> </a:t>
            </a:r>
            <a:endParaRPr lang="en-GB" sz="1400" dirty="0"/>
          </a:p>
          <a:p>
            <a:pPr marL="542925" indent="-457200">
              <a:buFont typeface="+mj-lt"/>
              <a:buAutoNum type="arabicParenR" startAt="15"/>
            </a:pPr>
            <a:r>
              <a:rPr lang="en-GB" sz="1400" dirty="0" smtClean="0"/>
              <a:t>NHS Choices, October 2013, “Information Page on CJD”.  Last Accessed 10/11/13</a:t>
            </a:r>
          </a:p>
          <a:p>
            <a:pPr marL="85725" indent="0">
              <a:buNone/>
            </a:pPr>
            <a:r>
              <a:rPr lang="en-GB" sz="1400" dirty="0"/>
              <a:t>	</a:t>
            </a:r>
            <a:r>
              <a:rPr lang="en-GB" sz="1400" dirty="0">
                <a:hlinkClick r:id="rId6"/>
              </a:rPr>
              <a:t>http://</a:t>
            </a:r>
            <a:r>
              <a:rPr lang="en-GB" sz="1400" dirty="0" smtClean="0">
                <a:hlinkClick r:id="rId6"/>
              </a:rPr>
              <a:t>www.nhs.uk/Conditions/Creutzfeldt-Jakob-disease/Pages/Introduction.aspx</a:t>
            </a:r>
            <a:r>
              <a:rPr lang="en-GB" sz="1400" dirty="0" smtClean="0"/>
              <a:t> </a:t>
            </a:r>
          </a:p>
          <a:p>
            <a:endParaRPr lang="en-GB" sz="1400" dirty="0"/>
          </a:p>
        </p:txBody>
      </p:sp>
    </p:spTree>
    <p:extLst>
      <p:ext uri="{BB962C8B-B14F-4D97-AF65-F5344CB8AC3E}">
        <p14:creationId xmlns:p14="http://schemas.microsoft.com/office/powerpoint/2010/main" val="107954874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p:txBody>
          <a:bodyPr>
            <a:normAutofit/>
          </a:bodyPr>
          <a:lstStyle/>
          <a:p>
            <a:pPr marL="542925" indent="-457200">
              <a:buFont typeface="+mj-lt"/>
              <a:buAutoNum type="arabicParenR" startAt="16"/>
            </a:pPr>
            <a:r>
              <a:rPr lang="en-GB" sz="1400" dirty="0"/>
              <a:t>Department for Environment, Food and Rural Affairs (DEFRA</a:t>
            </a:r>
            <a:r>
              <a:rPr lang="en-GB" sz="1400" dirty="0" smtClean="0"/>
              <a:t>) (</a:t>
            </a:r>
            <a:r>
              <a:rPr lang="en-GB" sz="1400" dirty="0"/>
              <a:t>2013), </a:t>
            </a:r>
            <a:r>
              <a:rPr lang="en-GB" sz="1400" dirty="0" smtClean="0"/>
              <a:t>“Information page on BSE”.  </a:t>
            </a:r>
            <a:r>
              <a:rPr lang="en-GB" sz="1400" dirty="0"/>
              <a:t>Last accessed </a:t>
            </a:r>
            <a:r>
              <a:rPr lang="en-GB" sz="1400" dirty="0" smtClean="0"/>
              <a:t>10/11/13</a:t>
            </a:r>
          </a:p>
          <a:p>
            <a:pPr marL="85725" indent="0">
              <a:buNone/>
            </a:pPr>
            <a:r>
              <a:rPr lang="en-GB" sz="1400" dirty="0"/>
              <a:t>	</a:t>
            </a:r>
            <a:r>
              <a:rPr lang="en-GB" sz="1400" dirty="0">
                <a:hlinkClick r:id="rId2"/>
              </a:rPr>
              <a:t>http://www.defra.gov.uk/ahvla-en/disease-control/notifiable/bse</a:t>
            </a:r>
            <a:r>
              <a:rPr lang="en-GB" sz="1400" dirty="0" smtClean="0">
                <a:hlinkClick r:id="rId2"/>
              </a:rPr>
              <a:t>/</a:t>
            </a:r>
            <a:r>
              <a:rPr lang="en-GB" sz="1400" dirty="0" smtClean="0"/>
              <a:t> </a:t>
            </a:r>
          </a:p>
          <a:p>
            <a:pPr marL="542925" indent="-457200">
              <a:buFont typeface="+mj-lt"/>
              <a:buAutoNum type="arabicParenR" startAt="17"/>
            </a:pPr>
            <a:r>
              <a:rPr lang="en-GB" sz="1400" dirty="0"/>
              <a:t>Department for Environment, Food and Rural </a:t>
            </a:r>
            <a:r>
              <a:rPr lang="en-GB" sz="1400" dirty="0" smtClean="0"/>
              <a:t>Affairs (DEFRA) </a:t>
            </a:r>
            <a:r>
              <a:rPr lang="en-GB" sz="1400" dirty="0"/>
              <a:t>(2013), “Information page on </a:t>
            </a:r>
            <a:r>
              <a:rPr lang="en-GB" sz="1400" dirty="0" err="1" smtClean="0"/>
              <a:t>Scrapie</a:t>
            </a:r>
            <a:r>
              <a:rPr lang="en-GB" sz="1400" dirty="0" smtClean="0"/>
              <a:t>”.  </a:t>
            </a:r>
            <a:r>
              <a:rPr lang="en-GB" sz="1400" dirty="0"/>
              <a:t>Last accessed 10/11/13</a:t>
            </a:r>
          </a:p>
          <a:p>
            <a:pPr marL="85725" indent="0">
              <a:buNone/>
            </a:pPr>
            <a:r>
              <a:rPr lang="en-GB" sz="1400" dirty="0"/>
              <a:t>	</a:t>
            </a:r>
            <a:r>
              <a:rPr lang="en-GB" sz="1400" dirty="0">
                <a:hlinkClick r:id="rId3"/>
              </a:rPr>
              <a:t>http://www.defra.gov.uk/ahvla-en/disease-control/notifiable/scrapie</a:t>
            </a:r>
            <a:r>
              <a:rPr lang="en-GB" sz="1400" dirty="0" smtClean="0">
                <a:hlinkClick r:id="rId3"/>
              </a:rPr>
              <a:t>/</a:t>
            </a:r>
            <a:r>
              <a:rPr lang="en-GB" sz="1400" dirty="0" smtClean="0"/>
              <a:t> </a:t>
            </a:r>
            <a:endParaRPr lang="en-GB" sz="1400" dirty="0"/>
          </a:p>
          <a:p>
            <a:pPr marL="542925" indent="-457200">
              <a:buFont typeface="+mj-lt"/>
              <a:buAutoNum type="arabicParenR" startAt="18"/>
            </a:pPr>
            <a:r>
              <a:rPr lang="en-GB" sz="1400" dirty="0" smtClean="0"/>
              <a:t>Department for Environment, Food and Rural Affairs </a:t>
            </a:r>
            <a:r>
              <a:rPr lang="en-GB" sz="1400" dirty="0"/>
              <a:t>(DEFRA</a:t>
            </a:r>
            <a:r>
              <a:rPr lang="en-GB" sz="1400" dirty="0" smtClean="0"/>
              <a:t>) (2013), “General Statistics of BSE cases in Great Britain”.  Last accessed 10/11/13</a:t>
            </a:r>
          </a:p>
          <a:p>
            <a:pPr marL="85725" indent="0">
              <a:buNone/>
            </a:pPr>
            <a:r>
              <a:rPr lang="en-GB" sz="1400" dirty="0" smtClean="0"/>
              <a:t>	</a:t>
            </a:r>
            <a:r>
              <a:rPr lang="en-GB" sz="1400" dirty="0" smtClean="0">
                <a:hlinkClick r:id="rId4"/>
              </a:rPr>
              <a:t>http</a:t>
            </a:r>
            <a:r>
              <a:rPr lang="en-GB" sz="1400" dirty="0">
                <a:hlinkClick r:id="rId4"/>
              </a:rPr>
              <a:t>://</a:t>
            </a:r>
            <a:r>
              <a:rPr lang="en-GB" sz="1400" dirty="0" smtClean="0">
                <a:hlinkClick r:id="rId4"/>
              </a:rPr>
              <a:t>www.defra.gov.uk/ahvla-en/files/pub-tse-stats-gen.pdf</a:t>
            </a:r>
            <a:r>
              <a:rPr lang="en-GB" sz="1400" dirty="0" smtClean="0"/>
              <a:t> </a:t>
            </a:r>
            <a:endParaRPr lang="en-GB" sz="1400" dirty="0"/>
          </a:p>
        </p:txBody>
      </p:sp>
    </p:spTree>
    <p:extLst>
      <p:ext uri="{BB962C8B-B14F-4D97-AF65-F5344CB8AC3E}">
        <p14:creationId xmlns:p14="http://schemas.microsoft.com/office/powerpoint/2010/main" val="63141914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Image Credits</a:t>
            </a:r>
            <a:endParaRPr lang="en-GB" dirty="0"/>
          </a:p>
        </p:txBody>
      </p:sp>
      <p:sp>
        <p:nvSpPr>
          <p:cNvPr id="3" name="Content Placeholder 2"/>
          <p:cNvSpPr>
            <a:spLocks noGrp="1"/>
          </p:cNvSpPr>
          <p:nvPr>
            <p:ph idx="1"/>
          </p:nvPr>
        </p:nvSpPr>
        <p:spPr>
          <a:xfrm>
            <a:off x="1097280" y="1845733"/>
            <a:ext cx="10058400" cy="4350351"/>
          </a:xfrm>
        </p:spPr>
        <p:txBody>
          <a:bodyPr>
            <a:normAutofit fontScale="62500" lnSpcReduction="20000"/>
          </a:bodyPr>
          <a:lstStyle/>
          <a:p>
            <a:pPr>
              <a:lnSpc>
                <a:spcPct val="120000"/>
              </a:lnSpc>
            </a:pPr>
            <a:r>
              <a:rPr lang="en-GB" dirty="0" smtClean="0"/>
              <a:t>Normal Prion </a:t>
            </a:r>
            <a:r>
              <a:rPr lang="en-GB" dirty="0"/>
              <a:t>Protein </a:t>
            </a:r>
            <a:r>
              <a:rPr lang="en-GB" dirty="0" smtClean="0"/>
              <a:t>(</a:t>
            </a:r>
            <a:r>
              <a:rPr lang="en-GB" dirty="0" smtClean="0">
                <a:hlinkClick r:id="rId2" action="ppaction://hlinksldjump"/>
              </a:rPr>
              <a:t>Slide Number: 10</a:t>
            </a:r>
            <a:r>
              <a:rPr lang="en-GB" dirty="0" smtClean="0"/>
              <a:t>) </a:t>
            </a:r>
            <a:r>
              <a:rPr lang="en-GB" dirty="0" smtClean="0">
                <a:sym typeface="Wingdings" panose="05000000000000000000" pitchFamily="2" charset="2"/>
              </a:rPr>
              <a:t> </a:t>
            </a:r>
            <a:r>
              <a:rPr lang="en-GB" dirty="0" smtClean="0"/>
              <a:t>COLLINGE</a:t>
            </a:r>
            <a:r>
              <a:rPr lang="en-GB" dirty="0"/>
              <a:t>, J. Molecular neurology of prion disease. </a:t>
            </a:r>
            <a:r>
              <a:rPr lang="en-GB" b="1" dirty="0"/>
              <a:t>J </a:t>
            </a:r>
            <a:r>
              <a:rPr lang="en-GB" b="1" dirty="0" err="1"/>
              <a:t>Neurol</a:t>
            </a:r>
            <a:r>
              <a:rPr lang="en-GB" b="1" dirty="0"/>
              <a:t> </a:t>
            </a:r>
            <a:r>
              <a:rPr lang="en-GB" b="1" dirty="0" err="1"/>
              <a:t>Neurosurg</a:t>
            </a:r>
            <a:r>
              <a:rPr lang="en-GB" b="1" dirty="0"/>
              <a:t> Psychiatry</a:t>
            </a:r>
            <a:r>
              <a:rPr lang="en-GB" dirty="0"/>
              <a:t>, v. 76, n. 7, p. 906-19, Jul 2005. ISSN 0022-3050 (Print) </a:t>
            </a:r>
            <a:r>
              <a:rPr lang="en-GB" dirty="0" smtClean="0"/>
              <a:t>0022-3050</a:t>
            </a:r>
          </a:p>
          <a:p>
            <a:pPr>
              <a:lnSpc>
                <a:spcPct val="120000"/>
              </a:lnSpc>
            </a:pPr>
            <a:r>
              <a:rPr lang="en-GB" dirty="0" smtClean="0"/>
              <a:t>Abnormal Prion </a:t>
            </a:r>
            <a:r>
              <a:rPr lang="en-GB" dirty="0"/>
              <a:t>Protein </a:t>
            </a:r>
            <a:r>
              <a:rPr lang="en-GB" dirty="0" smtClean="0"/>
              <a:t>(</a:t>
            </a:r>
            <a:r>
              <a:rPr lang="en-GB" dirty="0" smtClean="0">
                <a:hlinkClick r:id="rId3" action="ppaction://hlinksldjump"/>
              </a:rPr>
              <a:t>Slide Number: 11</a:t>
            </a:r>
            <a:r>
              <a:rPr lang="en-GB" dirty="0" smtClean="0"/>
              <a:t>) </a:t>
            </a:r>
            <a:r>
              <a:rPr lang="en-GB" dirty="0" smtClean="0">
                <a:sym typeface="Wingdings" panose="05000000000000000000" pitchFamily="2" charset="2"/>
              </a:rPr>
              <a:t> </a:t>
            </a:r>
            <a:r>
              <a:rPr lang="en-GB" dirty="0" smtClean="0"/>
              <a:t>COLLINGE</a:t>
            </a:r>
            <a:r>
              <a:rPr lang="en-GB" dirty="0"/>
              <a:t>, J. Molecular neurology of prion disease. </a:t>
            </a:r>
            <a:r>
              <a:rPr lang="en-GB" b="1" dirty="0"/>
              <a:t>J </a:t>
            </a:r>
            <a:r>
              <a:rPr lang="en-GB" b="1" dirty="0" err="1"/>
              <a:t>Neurol</a:t>
            </a:r>
            <a:r>
              <a:rPr lang="en-GB" b="1" dirty="0"/>
              <a:t> </a:t>
            </a:r>
            <a:r>
              <a:rPr lang="en-GB" b="1" dirty="0" err="1"/>
              <a:t>Neurosurg</a:t>
            </a:r>
            <a:r>
              <a:rPr lang="en-GB" b="1" dirty="0"/>
              <a:t> Psychiatry</a:t>
            </a:r>
            <a:r>
              <a:rPr lang="en-GB" dirty="0"/>
              <a:t>, v. 76, n. 7, p. 906-19, Jul 2005. ISSN 0022-3050 (Print) </a:t>
            </a:r>
            <a:r>
              <a:rPr lang="en-GB" dirty="0" smtClean="0"/>
              <a:t>0022-3050</a:t>
            </a:r>
          </a:p>
          <a:p>
            <a:pPr>
              <a:lnSpc>
                <a:spcPct val="120000"/>
              </a:lnSpc>
            </a:pPr>
            <a:r>
              <a:rPr lang="en-GB" dirty="0" smtClean="0"/>
              <a:t>Codon 129 </a:t>
            </a:r>
            <a:r>
              <a:rPr lang="en-GB" dirty="0"/>
              <a:t>Polymorphisms </a:t>
            </a:r>
            <a:r>
              <a:rPr lang="en-GB" dirty="0" smtClean="0"/>
              <a:t>(</a:t>
            </a:r>
            <a:r>
              <a:rPr lang="en-GB" dirty="0" smtClean="0">
                <a:hlinkClick r:id="rId4" action="ppaction://hlinksldjump"/>
              </a:rPr>
              <a:t>Slide Number: 14</a:t>
            </a:r>
            <a:r>
              <a:rPr lang="en-GB" dirty="0" smtClean="0"/>
              <a:t>) </a:t>
            </a:r>
            <a:r>
              <a:rPr lang="en-GB" dirty="0" smtClean="0">
                <a:sym typeface="Wingdings" panose="05000000000000000000" pitchFamily="2" charset="2"/>
              </a:rPr>
              <a:t> </a:t>
            </a:r>
            <a:r>
              <a:rPr lang="en-GB" dirty="0" smtClean="0"/>
              <a:t>PUOTI</a:t>
            </a:r>
            <a:r>
              <a:rPr lang="en-GB" dirty="0"/>
              <a:t>, G.  et al. Sporadic human prion diseases: molecular insights and diagnosis. </a:t>
            </a:r>
            <a:r>
              <a:rPr lang="en-GB" b="1" dirty="0"/>
              <a:t>Lancet </a:t>
            </a:r>
            <a:r>
              <a:rPr lang="en-GB" b="1" dirty="0" err="1"/>
              <a:t>Neurol</a:t>
            </a:r>
            <a:r>
              <a:rPr lang="en-GB" dirty="0"/>
              <a:t>, v. 11, n. 7, p. 618-28, Jul 2012. ISSN </a:t>
            </a:r>
            <a:r>
              <a:rPr lang="en-GB" dirty="0" smtClean="0"/>
              <a:t>1474-4422</a:t>
            </a:r>
          </a:p>
          <a:p>
            <a:pPr>
              <a:lnSpc>
                <a:spcPct val="120000"/>
              </a:lnSpc>
            </a:pPr>
            <a:r>
              <a:rPr lang="en-GB" dirty="0"/>
              <a:t>Spongiform Degeneration (</a:t>
            </a:r>
            <a:r>
              <a:rPr lang="en-GB" dirty="0">
                <a:hlinkClick r:id="rId5" action="ppaction://hlinksldjump"/>
              </a:rPr>
              <a:t>Slide Number: 24</a:t>
            </a:r>
            <a:r>
              <a:rPr lang="en-GB" dirty="0" smtClean="0"/>
              <a:t>) </a:t>
            </a:r>
            <a:r>
              <a:rPr lang="en-GB" dirty="0">
                <a:sym typeface="Wingdings" panose="05000000000000000000" pitchFamily="2" charset="2"/>
              </a:rPr>
              <a:t> </a:t>
            </a:r>
            <a:r>
              <a:rPr lang="en-GB" dirty="0" err="1" smtClean="0">
                <a:sym typeface="Wingdings" panose="05000000000000000000" pitchFamily="2" charset="2"/>
              </a:rPr>
              <a:t>Agamanolis</a:t>
            </a:r>
            <a:r>
              <a:rPr lang="en-GB" dirty="0" smtClean="0">
                <a:sym typeface="Wingdings" panose="05000000000000000000" pitchFamily="2" charset="2"/>
              </a:rPr>
              <a:t>, D.M, Neuropathology, Chapter 5 Infections of the Nervous system” Prion Diseases subsection, NEOMED, Last Accessed 13/11/13 </a:t>
            </a:r>
            <a:r>
              <a:rPr lang="en-GB" dirty="0" smtClean="0">
                <a:sym typeface="Wingdings" panose="05000000000000000000" pitchFamily="2" charset="2"/>
                <a:hlinkClick r:id="rId6"/>
              </a:rPr>
              <a:t>http</a:t>
            </a:r>
            <a:r>
              <a:rPr lang="en-GB" dirty="0">
                <a:sym typeface="Wingdings" panose="05000000000000000000" pitchFamily="2" charset="2"/>
                <a:hlinkClick r:id="rId6"/>
              </a:rPr>
              <a:t>://</a:t>
            </a:r>
            <a:r>
              <a:rPr lang="en-GB" dirty="0" smtClean="0">
                <a:sym typeface="Wingdings" panose="05000000000000000000" pitchFamily="2" charset="2"/>
                <a:hlinkClick r:id="rId6"/>
              </a:rPr>
              <a:t>neuropathology-web.org/chapter5/chapter5ePrions.html</a:t>
            </a:r>
            <a:r>
              <a:rPr lang="en-GB" dirty="0" smtClean="0">
                <a:sym typeface="Wingdings" panose="05000000000000000000" pitchFamily="2" charset="2"/>
              </a:rPr>
              <a:t>   </a:t>
            </a:r>
            <a:endParaRPr lang="en-GB" dirty="0"/>
          </a:p>
          <a:p>
            <a:pPr>
              <a:lnSpc>
                <a:spcPct val="120000"/>
              </a:lnSpc>
            </a:pPr>
            <a:r>
              <a:rPr lang="en-GB" dirty="0" smtClean="0"/>
              <a:t>MRI’s (</a:t>
            </a:r>
            <a:r>
              <a:rPr lang="en-GB" dirty="0" smtClean="0">
                <a:hlinkClick r:id="rId7" action="ppaction://hlinksldjump"/>
              </a:rPr>
              <a:t>Slide Number: 35</a:t>
            </a:r>
            <a:r>
              <a:rPr lang="en-GB" dirty="0" smtClean="0"/>
              <a:t>) </a:t>
            </a:r>
            <a:r>
              <a:rPr lang="en-GB" dirty="0">
                <a:sym typeface="Wingdings" panose="05000000000000000000" pitchFamily="2" charset="2"/>
              </a:rPr>
              <a:t> CHOI, B. Y.  et al. Mutations at codons 178, 200-129, and 232 contributed to the inherited prion diseases in Korean patients. </a:t>
            </a:r>
            <a:r>
              <a:rPr lang="en-GB" b="1" dirty="0">
                <a:sym typeface="Wingdings" panose="05000000000000000000" pitchFamily="2" charset="2"/>
              </a:rPr>
              <a:t>BMC Infect Dis</a:t>
            </a:r>
            <a:r>
              <a:rPr lang="en-GB" dirty="0">
                <a:sym typeface="Wingdings" panose="05000000000000000000" pitchFamily="2" charset="2"/>
              </a:rPr>
              <a:t>, v. 9, p. 132,  2009. ISSN 1471-2334. </a:t>
            </a:r>
            <a:endParaRPr lang="en-GB" dirty="0" smtClean="0"/>
          </a:p>
          <a:p>
            <a:pPr>
              <a:lnSpc>
                <a:spcPct val="120000"/>
              </a:lnSpc>
            </a:pPr>
            <a:r>
              <a:rPr lang="en-GB" dirty="0" smtClean="0"/>
              <a:t>Abnormal EEG’s (</a:t>
            </a:r>
            <a:r>
              <a:rPr lang="en-GB" dirty="0" smtClean="0">
                <a:hlinkClick r:id="rId8" action="ppaction://hlinksldjump"/>
              </a:rPr>
              <a:t>Slide Number: 36</a:t>
            </a:r>
            <a:r>
              <a:rPr lang="en-GB" dirty="0" smtClean="0"/>
              <a:t>) </a:t>
            </a:r>
            <a:r>
              <a:rPr lang="en-GB" dirty="0" smtClean="0">
                <a:sym typeface="Wingdings" panose="05000000000000000000" pitchFamily="2" charset="2"/>
              </a:rPr>
              <a:t> CHOI</a:t>
            </a:r>
            <a:r>
              <a:rPr lang="en-GB" dirty="0">
                <a:sym typeface="Wingdings" panose="05000000000000000000" pitchFamily="2" charset="2"/>
              </a:rPr>
              <a:t>, B. Y.  et al. Mutations at codons 178, 200-129, and 232 contributed to the inherited prion diseases in Korean patients. </a:t>
            </a:r>
            <a:r>
              <a:rPr lang="en-GB" b="1" dirty="0">
                <a:sym typeface="Wingdings" panose="05000000000000000000" pitchFamily="2" charset="2"/>
              </a:rPr>
              <a:t>BMC Infect Dis</a:t>
            </a:r>
            <a:r>
              <a:rPr lang="en-GB" dirty="0">
                <a:sym typeface="Wingdings" panose="05000000000000000000" pitchFamily="2" charset="2"/>
              </a:rPr>
              <a:t>, v. 9, p. 132,  2009. ISSN 1471-2334. </a:t>
            </a:r>
            <a:endParaRPr lang="en-GB" dirty="0" smtClean="0"/>
          </a:p>
          <a:p>
            <a:pPr>
              <a:lnSpc>
                <a:spcPct val="120000"/>
              </a:lnSpc>
            </a:pPr>
            <a:r>
              <a:rPr lang="en-GB" dirty="0" smtClean="0"/>
              <a:t>Normal EEG </a:t>
            </a:r>
            <a:r>
              <a:rPr lang="en-GB" dirty="0"/>
              <a:t>(</a:t>
            </a:r>
            <a:r>
              <a:rPr lang="en-GB" dirty="0">
                <a:hlinkClick r:id="rId8" action="ppaction://hlinksldjump"/>
              </a:rPr>
              <a:t>Slide Number: 36</a:t>
            </a:r>
            <a:r>
              <a:rPr lang="en-GB" dirty="0" smtClean="0"/>
              <a:t>) </a:t>
            </a:r>
            <a:r>
              <a:rPr lang="en-GB" dirty="0" smtClean="0">
                <a:sym typeface="Wingdings" panose="05000000000000000000" pitchFamily="2" charset="2"/>
              </a:rPr>
              <a:t> “Will’s Journey in Pictures” 2012, </a:t>
            </a:r>
            <a:r>
              <a:rPr lang="en-GB" dirty="0">
                <a:sym typeface="Wingdings" panose="05000000000000000000" pitchFamily="2" charset="2"/>
              </a:rPr>
              <a:t>Buster’s Blog. </a:t>
            </a:r>
            <a:r>
              <a:rPr lang="en-GB" dirty="0">
                <a:sym typeface="Wingdings" panose="05000000000000000000" pitchFamily="2" charset="2"/>
                <a:hlinkClick r:id="rId9"/>
              </a:rPr>
              <a:t>http://</a:t>
            </a:r>
            <a:r>
              <a:rPr lang="en-GB" dirty="0" smtClean="0">
                <a:sym typeface="Wingdings" panose="05000000000000000000" pitchFamily="2" charset="2"/>
                <a:hlinkClick r:id="rId9"/>
              </a:rPr>
              <a:t>busterbeans.blogspot.co.uk/2012/09/wills-journey-in-pictures.html</a:t>
            </a:r>
            <a:r>
              <a:rPr lang="en-GB" dirty="0" smtClean="0">
                <a:sym typeface="Wingdings" panose="05000000000000000000" pitchFamily="2" charset="2"/>
              </a:rPr>
              <a:t> Last Accessed 13/11/13</a:t>
            </a:r>
          </a:p>
          <a:p>
            <a:pPr marL="454025" indent="0">
              <a:lnSpc>
                <a:spcPct val="120000"/>
              </a:lnSpc>
              <a:buNone/>
            </a:pPr>
            <a:r>
              <a:rPr lang="en-GB" dirty="0" smtClean="0">
                <a:sym typeface="Wingdings" panose="05000000000000000000" pitchFamily="2" charset="2"/>
              </a:rPr>
              <a:t>Image link: </a:t>
            </a:r>
            <a:r>
              <a:rPr lang="en-GB" dirty="0">
                <a:sym typeface="Wingdings" panose="05000000000000000000" pitchFamily="2" charset="2"/>
                <a:hlinkClick r:id="rId10"/>
              </a:rPr>
              <a:t>http://1.bp.blogspot.com/-</a:t>
            </a:r>
            <a:r>
              <a:rPr lang="en-GB" dirty="0" smtClean="0">
                <a:sym typeface="Wingdings" panose="05000000000000000000" pitchFamily="2" charset="2"/>
                <a:hlinkClick r:id="rId10"/>
              </a:rPr>
              <a:t>VLu2wnEllrw/UEiNXXBJhjI/AAAAAAAAAM4/Ev3STOKNGhw/s1600/Normal+EEG.jpg</a:t>
            </a:r>
            <a:r>
              <a:rPr lang="en-GB" dirty="0" smtClean="0">
                <a:sym typeface="Wingdings" panose="05000000000000000000" pitchFamily="2" charset="2"/>
              </a:rPr>
              <a:t> </a:t>
            </a:r>
            <a:endParaRPr lang="en-GB" dirty="0"/>
          </a:p>
        </p:txBody>
      </p:sp>
    </p:spTree>
    <p:extLst>
      <p:ext uri="{BB962C8B-B14F-4D97-AF65-F5344CB8AC3E}">
        <p14:creationId xmlns:p14="http://schemas.microsoft.com/office/powerpoint/2010/main" val="358996993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Quiz Answers</a:t>
            </a:r>
            <a:endParaRPr lang="en-GB" dirty="0"/>
          </a:p>
        </p:txBody>
      </p:sp>
      <p:sp>
        <p:nvSpPr>
          <p:cNvPr id="3" name="Text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4041035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a:t>
            </a:r>
            <a:endParaRPr lang="en-GB" dirty="0"/>
          </a:p>
        </p:txBody>
      </p:sp>
      <p:sp>
        <p:nvSpPr>
          <p:cNvPr id="3" name="Content Placeholder 2"/>
          <p:cNvSpPr>
            <a:spLocks noGrp="1"/>
          </p:cNvSpPr>
          <p:nvPr>
            <p:ph idx="1"/>
          </p:nvPr>
        </p:nvSpPr>
        <p:spPr/>
        <p:txBody>
          <a:bodyPr>
            <a:normAutofit fontScale="92500" lnSpcReduction="10000"/>
          </a:bodyPr>
          <a:lstStyle/>
          <a:p>
            <a:r>
              <a:rPr lang="en-GB" dirty="0"/>
              <a:t>Prion disease are able to replicate in a host despite the fact they do not have any replicative material?</a:t>
            </a:r>
          </a:p>
          <a:p>
            <a:endParaRPr lang="en-GB" dirty="0"/>
          </a:p>
          <a:p>
            <a:endParaRPr lang="en-GB" dirty="0" smtClean="0"/>
          </a:p>
          <a:p>
            <a:endParaRPr lang="en-GB" dirty="0"/>
          </a:p>
          <a:p>
            <a:endParaRPr lang="en-GB" dirty="0" smtClean="0"/>
          </a:p>
          <a:p>
            <a:endParaRPr lang="en-GB" dirty="0"/>
          </a:p>
          <a:p>
            <a:endParaRPr lang="en-GB" dirty="0" smtClean="0"/>
          </a:p>
          <a:p>
            <a:r>
              <a:rPr lang="en-GB" dirty="0" smtClean="0"/>
              <a:t>Prion diseases are able to replicate through an unknown mechanism that does not involve genetic code.  It seems the protein </a:t>
            </a:r>
            <a:r>
              <a:rPr lang="en-GB" dirty="0" err="1" smtClean="0"/>
              <a:t>mis</a:t>
            </a:r>
            <a:r>
              <a:rPr lang="en-GB" dirty="0" smtClean="0"/>
              <a:t>-folding of the normal prion protein gene observed in prion diseases is able to transfer nearby proteins into the abnormal form.</a:t>
            </a:r>
            <a:endParaRPr lang="en-GB" dirty="0"/>
          </a:p>
        </p:txBody>
      </p:sp>
      <p:sp>
        <p:nvSpPr>
          <p:cNvPr id="4" name="Rectangle 3"/>
          <p:cNvSpPr/>
          <p:nvPr/>
        </p:nvSpPr>
        <p:spPr>
          <a:xfrm>
            <a:off x="3759082" y="2802591"/>
            <a:ext cx="4371975" cy="1743075"/>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5" name="Action Button: Return 4">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Tree>
    <p:extLst>
      <p:ext uri="{BB962C8B-B14F-4D97-AF65-F5344CB8AC3E}">
        <p14:creationId xmlns:p14="http://schemas.microsoft.com/office/powerpoint/2010/main" val="42496751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2</a:t>
            </a:r>
            <a:endParaRPr lang="en-GB" dirty="0"/>
          </a:p>
        </p:txBody>
      </p:sp>
      <p:sp>
        <p:nvSpPr>
          <p:cNvPr id="4" name="Content Placeholder 3"/>
          <p:cNvSpPr>
            <a:spLocks noGrp="1"/>
          </p:cNvSpPr>
          <p:nvPr>
            <p:ph idx="1"/>
          </p:nvPr>
        </p:nvSpPr>
        <p:spPr/>
        <p:txBody>
          <a:bodyPr/>
          <a:lstStyle/>
          <a:p>
            <a:r>
              <a:rPr lang="en-GB" dirty="0" smtClean="0"/>
              <a:t>Prion Diseases are one </a:t>
            </a:r>
            <a:r>
              <a:rPr lang="en-GB" dirty="0"/>
              <a:t>of the few diseases that are known that are able to be transmitted from animals to humans and cause infection without the need for a vector?</a:t>
            </a:r>
          </a:p>
          <a:p>
            <a:endParaRPr lang="en-GB" dirty="0" smtClean="0"/>
          </a:p>
          <a:p>
            <a:endParaRPr lang="en-GB" dirty="0"/>
          </a:p>
          <a:p>
            <a:endParaRPr lang="en-GB" dirty="0" smtClean="0"/>
          </a:p>
          <a:p>
            <a:endParaRPr lang="en-GB" dirty="0"/>
          </a:p>
          <a:p>
            <a:endParaRPr lang="en-GB" dirty="0" smtClean="0"/>
          </a:p>
          <a:p>
            <a:r>
              <a:rPr lang="en-GB" dirty="0" smtClean="0"/>
              <a:t>Prion diseases are able to be transferred directly from animals to humans through various vectors and can cause similar infections in both.</a:t>
            </a:r>
          </a:p>
          <a:p>
            <a:endParaRPr lang="en-GB" dirty="0"/>
          </a:p>
          <a:p>
            <a:endParaRPr lang="en-GB" dirty="0"/>
          </a:p>
        </p:txBody>
      </p:sp>
      <p:sp>
        <p:nvSpPr>
          <p:cNvPr id="5" name="Rectangle 4"/>
          <p:cNvSpPr/>
          <p:nvPr/>
        </p:nvSpPr>
        <p:spPr>
          <a:xfrm>
            <a:off x="3759082" y="2802591"/>
            <a:ext cx="4371975" cy="1743075"/>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6" name="Action Button: Return 5">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Tree>
    <p:extLst>
      <p:ext uri="{BB962C8B-B14F-4D97-AF65-F5344CB8AC3E}">
        <p14:creationId xmlns:p14="http://schemas.microsoft.com/office/powerpoint/2010/main" val="72855612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3</a:t>
            </a:r>
            <a:endParaRPr lang="en-GB" dirty="0"/>
          </a:p>
        </p:txBody>
      </p:sp>
      <p:sp>
        <p:nvSpPr>
          <p:cNvPr id="4" name="Content Placeholder 3"/>
          <p:cNvSpPr>
            <a:spLocks noGrp="1"/>
          </p:cNvSpPr>
          <p:nvPr>
            <p:ph idx="1"/>
          </p:nvPr>
        </p:nvSpPr>
        <p:spPr/>
        <p:txBody>
          <a:bodyPr/>
          <a:lstStyle/>
          <a:p>
            <a:r>
              <a:rPr lang="en-GB" dirty="0"/>
              <a:t>The progressive neurological nature of the disorders is due to the build up of toxic levels of the abnormal protein in neurons which leads to apoptosis and the degeneration of the affected neurons?</a:t>
            </a:r>
          </a:p>
          <a:p>
            <a:endParaRPr lang="en-GB" dirty="0" smtClean="0"/>
          </a:p>
          <a:p>
            <a:endParaRPr lang="en-GB" dirty="0"/>
          </a:p>
          <a:p>
            <a:endParaRPr lang="en-GB" dirty="0" smtClean="0"/>
          </a:p>
          <a:p>
            <a:endParaRPr lang="en-GB" dirty="0"/>
          </a:p>
          <a:p>
            <a:r>
              <a:rPr lang="en-GB" dirty="0" smtClean="0"/>
              <a:t>This is the current understanding of the biological mode of infection of prion diseases.  Further research in need to complete the picture and determine exactly the method of replication of the conditions.</a:t>
            </a:r>
            <a:endParaRPr lang="en-GB" dirty="0"/>
          </a:p>
        </p:txBody>
      </p:sp>
      <p:sp>
        <p:nvSpPr>
          <p:cNvPr id="6" name="Rectangle 5"/>
          <p:cNvSpPr/>
          <p:nvPr/>
        </p:nvSpPr>
        <p:spPr>
          <a:xfrm>
            <a:off x="3759082" y="2802591"/>
            <a:ext cx="4371975" cy="1743075"/>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5" name="Action Button: Return 4">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Tree>
    <p:extLst>
      <p:ext uri="{BB962C8B-B14F-4D97-AF65-F5344CB8AC3E}">
        <p14:creationId xmlns:p14="http://schemas.microsoft.com/office/powerpoint/2010/main" val="246964315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4</a:t>
            </a:r>
            <a:endParaRPr lang="en-GB" dirty="0"/>
          </a:p>
        </p:txBody>
      </p:sp>
      <p:sp>
        <p:nvSpPr>
          <p:cNvPr id="5" name="Content Placeholder 4"/>
          <p:cNvSpPr>
            <a:spLocks noGrp="1"/>
          </p:cNvSpPr>
          <p:nvPr>
            <p:ph idx="1"/>
          </p:nvPr>
        </p:nvSpPr>
        <p:spPr>
          <a:xfrm>
            <a:off x="1097280" y="1845733"/>
            <a:ext cx="10058400" cy="4268463"/>
          </a:xfrm>
        </p:spPr>
        <p:txBody>
          <a:bodyPr/>
          <a:lstStyle/>
          <a:p>
            <a:r>
              <a:rPr lang="en-GB" dirty="0"/>
              <a:t>The immune system is thought to play an important role in the disease causing process of prion diseases, particularly in the effects of inflammation on the tissues surrounding </a:t>
            </a:r>
            <a:r>
              <a:rPr lang="en-GB" dirty="0" smtClean="0"/>
              <a:t>affected </a:t>
            </a:r>
            <a:r>
              <a:rPr lang="en-GB" dirty="0"/>
              <a:t>neurons.</a:t>
            </a:r>
          </a:p>
          <a:p>
            <a:endParaRPr lang="en-GB" dirty="0" smtClean="0"/>
          </a:p>
          <a:p>
            <a:endParaRPr lang="en-GB" dirty="0"/>
          </a:p>
          <a:p>
            <a:endParaRPr lang="en-GB" dirty="0" smtClean="0"/>
          </a:p>
          <a:p>
            <a:endParaRPr lang="en-GB" dirty="0"/>
          </a:p>
          <a:p>
            <a:r>
              <a:rPr lang="en-GB" dirty="0" smtClean="0"/>
              <a:t>The role of the immune system has yet to be fully determined in prion disease.  Inflammation is known not to be a factor in the disease causing process.  However the presence of abnormal prion protein in peripheral lymphoid cells in variant CJD indicates that there is the possibility of some role for the immune system.</a:t>
            </a:r>
            <a:endParaRPr lang="en-GB" dirty="0"/>
          </a:p>
        </p:txBody>
      </p:sp>
      <p:sp>
        <p:nvSpPr>
          <p:cNvPr id="6" name="Rectangle 5"/>
          <p:cNvSpPr/>
          <p:nvPr/>
        </p:nvSpPr>
        <p:spPr>
          <a:xfrm>
            <a:off x="3759082" y="2802591"/>
            <a:ext cx="4371975" cy="1743075"/>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smtClean="0">
                <a:latin typeface="Times New Roman" panose="02020603050405020304" pitchFamily="18" charset="0"/>
                <a:cs typeface="Times New Roman" panose="02020603050405020304" pitchFamily="18" charset="0"/>
              </a:rPr>
              <a:t>NOT ENOUGH EVIDENCE</a:t>
            </a:r>
            <a:endParaRPr lang="en-GB" sz="4400" dirty="0">
              <a:latin typeface="Times New Roman" panose="02020603050405020304" pitchFamily="18" charset="0"/>
              <a:cs typeface="Times New Roman" panose="02020603050405020304" pitchFamily="18" charset="0"/>
            </a:endParaRPr>
          </a:p>
        </p:txBody>
      </p:sp>
      <p:sp>
        <p:nvSpPr>
          <p:cNvPr id="7" name="Action Button: Return 6">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Tree>
    <p:extLst>
      <p:ext uri="{BB962C8B-B14F-4D97-AF65-F5344CB8AC3E}">
        <p14:creationId xmlns:p14="http://schemas.microsoft.com/office/powerpoint/2010/main" val="123305005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5</a:t>
            </a:r>
            <a:endParaRPr lang="en-GB" dirty="0"/>
          </a:p>
        </p:txBody>
      </p:sp>
      <p:sp>
        <p:nvSpPr>
          <p:cNvPr id="5" name="Content Placeholder 4"/>
          <p:cNvSpPr>
            <a:spLocks noGrp="1"/>
          </p:cNvSpPr>
          <p:nvPr>
            <p:ph idx="1"/>
          </p:nvPr>
        </p:nvSpPr>
        <p:spPr/>
        <p:txBody>
          <a:bodyPr/>
          <a:lstStyle/>
          <a:p>
            <a:r>
              <a:rPr lang="en-GB" dirty="0"/>
              <a:t>The normal prion protein has a different structure in different species despite the fact that abnormal conformational isomers of it can cause infections in both humans and animals?</a:t>
            </a:r>
          </a:p>
          <a:p>
            <a:endParaRPr lang="en-GB" dirty="0"/>
          </a:p>
          <a:p>
            <a:endParaRPr lang="en-GB" dirty="0"/>
          </a:p>
          <a:p>
            <a:endParaRPr lang="en-GB" dirty="0"/>
          </a:p>
          <a:p>
            <a:endParaRPr lang="en-GB" dirty="0"/>
          </a:p>
          <a:p>
            <a:endParaRPr lang="en-GB" dirty="0"/>
          </a:p>
          <a:p>
            <a:r>
              <a:rPr lang="en-GB" dirty="0"/>
              <a:t>The structure of normal prion protein in the same in both animals and humans and the similarity probably has a role in its ability to infect both animals and humans when in its abnormal forms.</a:t>
            </a:r>
          </a:p>
          <a:p>
            <a:endParaRPr lang="en-GB" dirty="0"/>
          </a:p>
        </p:txBody>
      </p:sp>
      <p:sp>
        <p:nvSpPr>
          <p:cNvPr id="6" name="Rectangle 5"/>
          <p:cNvSpPr/>
          <p:nvPr/>
        </p:nvSpPr>
        <p:spPr>
          <a:xfrm>
            <a:off x="3759082" y="2802591"/>
            <a:ext cx="4371975" cy="1743075"/>
          </a:xfrm>
          <a:prstGeom prst="rect">
            <a:avLst/>
          </a:prstGeom>
          <a:solidFill>
            <a:srgbClr val="FF00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
        <p:nvSpPr>
          <p:cNvPr id="7" name="Action Button: Return 6">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Tree>
    <p:extLst>
      <p:ext uri="{BB962C8B-B14F-4D97-AF65-F5344CB8AC3E}">
        <p14:creationId xmlns:p14="http://schemas.microsoft.com/office/powerpoint/2010/main" val="87045236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a:t>
            </a:r>
            <a:endParaRPr lang="en-GB" dirty="0"/>
          </a:p>
        </p:txBody>
      </p:sp>
      <p:sp>
        <p:nvSpPr>
          <p:cNvPr id="5" name="Content Placeholder 4"/>
          <p:cNvSpPr>
            <a:spLocks noGrp="1"/>
          </p:cNvSpPr>
          <p:nvPr>
            <p:ph idx="1"/>
          </p:nvPr>
        </p:nvSpPr>
        <p:spPr/>
        <p:txBody>
          <a:bodyPr/>
          <a:lstStyle/>
          <a:p>
            <a:r>
              <a:rPr lang="en-GB" dirty="0"/>
              <a:t>CJD can be spread in multiple ways and is very difficult to diagnose because of the wide spread of possible symptoms despite the criteria available for diagnosis?</a:t>
            </a:r>
          </a:p>
          <a:p>
            <a:endParaRPr lang="en-GB" dirty="0" smtClean="0"/>
          </a:p>
          <a:p>
            <a:endParaRPr lang="en-GB" dirty="0"/>
          </a:p>
          <a:p>
            <a:endParaRPr lang="en-GB" dirty="0" smtClean="0"/>
          </a:p>
          <a:p>
            <a:endParaRPr lang="en-GB" dirty="0"/>
          </a:p>
          <a:p>
            <a:endParaRPr lang="en-GB" dirty="0" smtClean="0"/>
          </a:p>
          <a:p>
            <a:r>
              <a:rPr lang="en-GB" dirty="0" smtClean="0"/>
              <a:t>CJD is very heterogenic and therefore can present in many different ways.  There are 3 defining symptoms but they are not always observed in all patients.  This makes diagnosis difficult with the only known method for 100% being a brain biopsy.</a:t>
            </a:r>
            <a:endParaRPr lang="en-GB" dirty="0"/>
          </a:p>
        </p:txBody>
      </p:sp>
      <p:sp>
        <p:nvSpPr>
          <p:cNvPr id="4" name="Rectangle 3"/>
          <p:cNvSpPr/>
          <p:nvPr/>
        </p:nvSpPr>
        <p:spPr>
          <a:xfrm>
            <a:off x="3759082" y="2802591"/>
            <a:ext cx="4371975" cy="1743075"/>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6" name="Action Button: Return 5">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Tree>
    <p:extLst>
      <p:ext uri="{BB962C8B-B14F-4D97-AF65-F5344CB8AC3E}">
        <p14:creationId xmlns:p14="http://schemas.microsoft.com/office/powerpoint/2010/main" val="55028651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2 </a:t>
            </a:r>
            <a:endParaRPr lang="en-GB" dirty="0"/>
          </a:p>
        </p:txBody>
      </p:sp>
      <p:sp>
        <p:nvSpPr>
          <p:cNvPr id="3" name="Content Placeholder 2"/>
          <p:cNvSpPr>
            <a:spLocks noGrp="1"/>
          </p:cNvSpPr>
          <p:nvPr>
            <p:ph idx="1"/>
          </p:nvPr>
        </p:nvSpPr>
        <p:spPr>
          <a:xfrm>
            <a:off x="1097280" y="1774208"/>
            <a:ext cx="10058400" cy="4299045"/>
          </a:xfrm>
        </p:spPr>
        <p:txBody>
          <a:bodyPr>
            <a:normAutofit fontScale="92500" lnSpcReduction="10000"/>
          </a:bodyPr>
          <a:lstStyle/>
          <a:p>
            <a:r>
              <a:rPr lang="en-GB" dirty="0"/>
              <a:t>Despite all the publicity about variant CJD it is still the most uncommon form of CJD with the majority of cases presenting being of sporadic CJD which is not related to BSE contact</a:t>
            </a:r>
            <a:r>
              <a:rPr lang="en-GB" dirty="0" smtClean="0"/>
              <a:t>?</a:t>
            </a:r>
          </a:p>
          <a:p>
            <a:endParaRPr lang="en-GB" dirty="0"/>
          </a:p>
          <a:p>
            <a:endParaRPr lang="en-GB" dirty="0" smtClean="0"/>
          </a:p>
          <a:p>
            <a:endParaRPr lang="en-GB" dirty="0"/>
          </a:p>
          <a:p>
            <a:endParaRPr lang="en-GB" dirty="0" smtClean="0"/>
          </a:p>
          <a:p>
            <a:endParaRPr lang="en-GB" dirty="0"/>
          </a:p>
          <a:p>
            <a:endParaRPr lang="en-GB" dirty="0" smtClean="0"/>
          </a:p>
          <a:p>
            <a:r>
              <a:rPr lang="en-GB" dirty="0" smtClean="0"/>
              <a:t>Variant CJD has caused only around 10% of observed cases of CJD in the UK since 1990.  Sporadic CJD on the other hand has caused around 85% of the observed cases and is still being diagnosed in a number of people each year whereas variant CJD cases have declined to practically zero since there peak in the years after the BSE epidemic</a:t>
            </a:r>
            <a:endParaRPr lang="en-GB" dirty="0"/>
          </a:p>
        </p:txBody>
      </p:sp>
      <p:sp>
        <p:nvSpPr>
          <p:cNvPr id="4" name="Rectangle 3"/>
          <p:cNvSpPr/>
          <p:nvPr/>
        </p:nvSpPr>
        <p:spPr>
          <a:xfrm>
            <a:off x="3759082" y="2802591"/>
            <a:ext cx="4371975" cy="1743075"/>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
        <p:nvSpPr>
          <p:cNvPr id="5" name="Action Button: Return 4">
            <a:hlinkClick r:id="rId2" action="ppaction://hlinksldjump" highlightClick="1"/>
          </p:cNvPr>
          <p:cNvSpPr/>
          <p:nvPr/>
        </p:nvSpPr>
        <p:spPr>
          <a:xfrm>
            <a:off x="11450472" y="5609231"/>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10323403" y="5606976"/>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Tree>
    <p:extLst>
      <p:ext uri="{BB962C8B-B14F-4D97-AF65-F5344CB8AC3E}">
        <p14:creationId xmlns:p14="http://schemas.microsoft.com/office/powerpoint/2010/main" val="411435511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3</a:t>
            </a:r>
            <a:endParaRPr lang="en-GB" dirty="0"/>
          </a:p>
        </p:txBody>
      </p:sp>
      <p:sp>
        <p:nvSpPr>
          <p:cNvPr id="3" name="Content Placeholder 2"/>
          <p:cNvSpPr>
            <a:spLocks noGrp="1"/>
          </p:cNvSpPr>
          <p:nvPr>
            <p:ph idx="1"/>
          </p:nvPr>
        </p:nvSpPr>
        <p:spPr>
          <a:xfrm>
            <a:off x="1097280" y="1845734"/>
            <a:ext cx="10058400" cy="4089212"/>
          </a:xfrm>
        </p:spPr>
        <p:txBody>
          <a:bodyPr>
            <a:normAutofit lnSpcReduction="10000"/>
          </a:bodyPr>
          <a:lstStyle/>
          <a:p>
            <a:r>
              <a:rPr lang="en-GB" dirty="0"/>
              <a:t>Patients who develop Iatrogenic CJD can only have variant CJD because the other forms cannot be transmitted from person to person?</a:t>
            </a:r>
          </a:p>
          <a:p>
            <a:endParaRPr lang="en-GB" dirty="0"/>
          </a:p>
          <a:p>
            <a:endParaRPr lang="en-GB" dirty="0" smtClean="0"/>
          </a:p>
          <a:p>
            <a:endParaRPr lang="en-GB" dirty="0"/>
          </a:p>
          <a:p>
            <a:endParaRPr lang="en-GB" dirty="0" smtClean="0"/>
          </a:p>
          <a:p>
            <a:endParaRPr lang="en-GB" dirty="0" smtClean="0"/>
          </a:p>
          <a:p>
            <a:r>
              <a:rPr lang="en-GB" dirty="0" smtClean="0"/>
              <a:t>Iatrogenic CJD typically refers to the transmission of sporadic CJD from one person to other through the transplantation of infective tissues or contaminated equipment.  Variant CJD transmission between people is typically referred to as secondary transmission of </a:t>
            </a:r>
            <a:r>
              <a:rPr lang="en-GB" dirty="0" err="1" smtClean="0"/>
              <a:t>vCJD</a:t>
            </a:r>
            <a:r>
              <a:rPr lang="en-GB" dirty="0" smtClean="0"/>
              <a:t> and not an iatrogenic exposure despite the transmission routes.</a:t>
            </a:r>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3759082" y="2802591"/>
            <a:ext cx="4371975" cy="1743075"/>
          </a:xfrm>
          <a:prstGeom prst="rect">
            <a:avLst/>
          </a:prstGeom>
          <a:solidFill>
            <a:srgbClr val="FF00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159348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4</a:t>
            </a:r>
            <a:endParaRPr lang="en-GB" dirty="0"/>
          </a:p>
        </p:txBody>
      </p:sp>
      <p:sp>
        <p:nvSpPr>
          <p:cNvPr id="3" name="Content Placeholder 2"/>
          <p:cNvSpPr>
            <a:spLocks noGrp="1"/>
          </p:cNvSpPr>
          <p:nvPr>
            <p:ph idx="1"/>
          </p:nvPr>
        </p:nvSpPr>
        <p:spPr/>
        <p:txBody>
          <a:bodyPr/>
          <a:lstStyle/>
          <a:p>
            <a:r>
              <a:rPr lang="en-GB" dirty="0"/>
              <a:t>Special precautions need to be taken when taking blood from a patient with variant CJD rather than following the normal guidelines in place for taking blood?</a:t>
            </a:r>
          </a:p>
          <a:p>
            <a:endParaRPr lang="en-GB" dirty="0" smtClean="0"/>
          </a:p>
          <a:p>
            <a:endParaRPr lang="en-GB" dirty="0"/>
          </a:p>
          <a:p>
            <a:endParaRPr lang="en-GB" dirty="0" smtClean="0"/>
          </a:p>
          <a:p>
            <a:endParaRPr lang="en-GB" dirty="0"/>
          </a:p>
          <a:p>
            <a:endParaRPr lang="en-GB" dirty="0" smtClean="0"/>
          </a:p>
          <a:p>
            <a:r>
              <a:rPr lang="en-GB" dirty="0" smtClean="0"/>
              <a:t>No special precautions need to be taken when taking blood from patients with </a:t>
            </a:r>
            <a:r>
              <a:rPr lang="en-GB" dirty="0" err="1" smtClean="0"/>
              <a:t>vCJD</a:t>
            </a:r>
            <a:r>
              <a:rPr lang="en-GB" dirty="0" smtClean="0"/>
              <a:t>.  However precautions do need to be taken if blood is being taken in large volumes to ensure transmission doesn’t occur.</a:t>
            </a:r>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3759082" y="2802591"/>
            <a:ext cx="4371975" cy="1743075"/>
          </a:xfrm>
          <a:prstGeom prst="rect">
            <a:avLst/>
          </a:prstGeom>
          <a:solidFill>
            <a:srgbClr val="FF00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193246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5</a:t>
            </a:r>
            <a:endParaRPr lang="en-GB" dirty="0"/>
          </a:p>
        </p:txBody>
      </p:sp>
      <p:sp>
        <p:nvSpPr>
          <p:cNvPr id="3" name="Content Placeholder 2"/>
          <p:cNvSpPr>
            <a:spLocks noGrp="1"/>
          </p:cNvSpPr>
          <p:nvPr>
            <p:ph idx="1"/>
          </p:nvPr>
        </p:nvSpPr>
        <p:spPr/>
        <p:txBody>
          <a:bodyPr>
            <a:normAutofit lnSpcReduction="10000"/>
          </a:bodyPr>
          <a:lstStyle/>
          <a:p>
            <a:r>
              <a:rPr lang="en-GB" dirty="0"/>
              <a:t>Patients who are homozygous for methionine at codon 129 of the normal prion protein gene are more likely to develop CJD if they come into contact with the abnormal protein?</a:t>
            </a:r>
          </a:p>
          <a:p>
            <a:endParaRPr lang="en-GB" dirty="0" smtClean="0"/>
          </a:p>
          <a:p>
            <a:endParaRPr lang="en-GB" dirty="0"/>
          </a:p>
          <a:p>
            <a:endParaRPr lang="en-GB" dirty="0" smtClean="0"/>
          </a:p>
          <a:p>
            <a:endParaRPr lang="en-GB" dirty="0"/>
          </a:p>
          <a:p>
            <a:endParaRPr lang="en-GB" dirty="0" smtClean="0"/>
          </a:p>
          <a:p>
            <a:r>
              <a:rPr lang="en-GB" dirty="0" smtClean="0"/>
              <a:t>37% of the population have this mutation. Almost all patients who have developed </a:t>
            </a:r>
            <a:r>
              <a:rPr lang="en-GB" dirty="0" err="1" smtClean="0"/>
              <a:t>vCJD</a:t>
            </a:r>
            <a:r>
              <a:rPr lang="en-GB" dirty="0" smtClean="0"/>
              <a:t> from BSE exposure have the </a:t>
            </a:r>
            <a:r>
              <a:rPr lang="en-GB" dirty="0"/>
              <a:t>mutation. So it is thought to lead an to increased of susceptibility for CJD</a:t>
            </a:r>
            <a:r>
              <a:rPr lang="en-GB" dirty="0" smtClean="0"/>
              <a:t>.  In genetic forms of CJD, patients with the mutation have a more severe form of the disease, heightening the thought of a link between the two conditions.</a:t>
            </a:r>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3759082" y="2802591"/>
            <a:ext cx="4371975" cy="1743075"/>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7054546"/>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6</a:t>
            </a:r>
            <a:endParaRPr lang="en-GB" dirty="0"/>
          </a:p>
        </p:txBody>
      </p:sp>
      <p:sp>
        <p:nvSpPr>
          <p:cNvPr id="3" name="Content Placeholder 2"/>
          <p:cNvSpPr>
            <a:spLocks noGrp="1"/>
          </p:cNvSpPr>
          <p:nvPr>
            <p:ph idx="1"/>
          </p:nvPr>
        </p:nvSpPr>
        <p:spPr/>
        <p:txBody>
          <a:bodyPr/>
          <a:lstStyle/>
          <a:p>
            <a:r>
              <a:rPr lang="en-GB" b="1" dirty="0"/>
              <a:t>What is the likely diagnosis?</a:t>
            </a:r>
          </a:p>
          <a:p>
            <a:r>
              <a:rPr lang="en-GB" dirty="0"/>
              <a:t>69 year male presents with progressive </a:t>
            </a:r>
            <a:r>
              <a:rPr lang="en-GB" dirty="0" err="1"/>
              <a:t>neurodegeneration</a:t>
            </a:r>
            <a:r>
              <a:rPr lang="en-GB" dirty="0"/>
              <a:t> with rapidly worsening dementia, evidence of myoclonus and cerebellar ataxia.  An EEG shows </a:t>
            </a:r>
            <a:r>
              <a:rPr lang="en-GB" dirty="0">
                <a:sym typeface="Wingdings" panose="05000000000000000000" pitchFamily="2" charset="2"/>
              </a:rPr>
              <a:t>periodic synchronous bi-phasic or tri-phasic sharp wave </a:t>
            </a:r>
            <a:r>
              <a:rPr lang="en-GB" dirty="0" smtClean="0">
                <a:sym typeface="Wingdings" panose="05000000000000000000" pitchFamily="2" charset="2"/>
              </a:rPr>
              <a:t>complexes.  There is no family history of note.</a:t>
            </a:r>
          </a:p>
          <a:p>
            <a:endParaRPr lang="en-GB" dirty="0">
              <a:sym typeface="Wingdings" panose="05000000000000000000" pitchFamily="2" charset="2"/>
            </a:endParaRPr>
          </a:p>
          <a:p>
            <a:endParaRPr lang="en-GB" dirty="0" smtClean="0">
              <a:sym typeface="Wingdings" panose="05000000000000000000" pitchFamily="2" charset="2"/>
            </a:endParaRPr>
          </a:p>
          <a:p>
            <a:endParaRPr lang="en-GB" dirty="0">
              <a:sym typeface="Wingdings" panose="05000000000000000000" pitchFamily="2" charset="2"/>
            </a:endParaRPr>
          </a:p>
          <a:p>
            <a:r>
              <a:rPr lang="en-GB" dirty="0" smtClean="0">
                <a:sym typeface="Wingdings" panose="05000000000000000000" pitchFamily="2" charset="2"/>
              </a:rPr>
              <a:t>This patient shows the typical signs associated with </a:t>
            </a:r>
            <a:r>
              <a:rPr lang="en-GB" dirty="0" err="1" smtClean="0">
                <a:sym typeface="Wingdings" panose="05000000000000000000" pitchFamily="2" charset="2"/>
              </a:rPr>
              <a:t>sCJD</a:t>
            </a:r>
            <a:r>
              <a:rPr lang="en-GB" dirty="0" smtClean="0">
                <a:sym typeface="Wingdings" panose="05000000000000000000" pitchFamily="2" charset="2"/>
              </a:rPr>
              <a:t>.  This is not a definite diagnosis as that needs to have pathology done to confirm.  However the signs are consistent with </a:t>
            </a:r>
            <a:r>
              <a:rPr lang="en-GB" dirty="0" err="1" smtClean="0">
                <a:sym typeface="Wingdings" panose="05000000000000000000" pitchFamily="2" charset="2"/>
              </a:rPr>
              <a:t>sCJD</a:t>
            </a:r>
            <a:r>
              <a:rPr lang="en-GB" dirty="0" smtClean="0">
                <a:sym typeface="Wingdings" panose="05000000000000000000" pitchFamily="2" charset="2"/>
              </a:rPr>
              <a:t>.</a:t>
            </a:r>
          </a:p>
          <a:p>
            <a:endParaRPr lang="en-GB" dirty="0"/>
          </a:p>
          <a:p>
            <a:endParaRPr lang="en-GB" dirty="0"/>
          </a:p>
          <a:p>
            <a:endParaRPr lang="en-GB" dirty="0"/>
          </a:p>
          <a:p>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4045686" y="3407915"/>
            <a:ext cx="3023855" cy="1237135"/>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Probable </a:t>
            </a:r>
            <a:r>
              <a:rPr lang="en-GB" sz="3600" dirty="0" err="1" smtClean="0">
                <a:latin typeface="Times New Roman" panose="02020603050405020304" pitchFamily="18" charset="0"/>
                <a:cs typeface="Times New Roman" panose="02020603050405020304" pitchFamily="18" charset="0"/>
              </a:rPr>
              <a:t>sCJD</a:t>
            </a:r>
            <a:endParaRPr lang="en-GB"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067731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7</a:t>
            </a:r>
            <a:endParaRPr lang="en-GB" dirty="0"/>
          </a:p>
        </p:txBody>
      </p:sp>
      <p:sp>
        <p:nvSpPr>
          <p:cNvPr id="3" name="Content Placeholder 2"/>
          <p:cNvSpPr>
            <a:spLocks noGrp="1"/>
          </p:cNvSpPr>
          <p:nvPr>
            <p:ph idx="1"/>
          </p:nvPr>
        </p:nvSpPr>
        <p:spPr>
          <a:xfrm>
            <a:off x="1097280" y="1845734"/>
            <a:ext cx="10345240" cy="4023360"/>
          </a:xfrm>
        </p:spPr>
        <p:txBody>
          <a:bodyPr/>
          <a:lstStyle/>
          <a:p>
            <a:r>
              <a:rPr lang="en-GB" b="1" dirty="0"/>
              <a:t>What is the likely diagnosis?</a:t>
            </a:r>
          </a:p>
          <a:p>
            <a:r>
              <a:rPr lang="en-GB" dirty="0"/>
              <a:t>68 year old male with progressive </a:t>
            </a:r>
            <a:r>
              <a:rPr lang="en-GB" dirty="0" err="1"/>
              <a:t>neurodegeneration</a:t>
            </a:r>
            <a:r>
              <a:rPr lang="en-GB" dirty="0"/>
              <a:t>.  He struggles to perform his daily tasks and needs support.  His family report that he is more irritable and can be aggressive at times.  On MRI the ventricles are enlarged and there is some evidence of shrinkage of the cerebral cortex</a:t>
            </a:r>
            <a:r>
              <a:rPr lang="en-GB" dirty="0" smtClean="0"/>
              <a:t>.</a:t>
            </a:r>
          </a:p>
          <a:p>
            <a:endParaRPr lang="en-GB" dirty="0"/>
          </a:p>
          <a:p>
            <a:endParaRPr lang="en-GB" dirty="0" smtClean="0"/>
          </a:p>
          <a:p>
            <a:endParaRPr lang="en-GB" dirty="0"/>
          </a:p>
          <a:p>
            <a:r>
              <a:rPr lang="en-GB" dirty="0" smtClean="0"/>
              <a:t>This gentlemen is displaying signs consistent with Alzheimer’s Disease and not a form of CJD.  Although some forms of CJD can present similarly to Alzheimer’s they can be differentiated by looking at the signs on the MRI where ventricular enlargement and cerebral shrinkage are not observed in CJD.</a:t>
            </a:r>
          </a:p>
          <a:p>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4045686" y="3353323"/>
            <a:ext cx="3023855" cy="1237135"/>
          </a:xfrm>
          <a:prstGeom prst="rect">
            <a:avLst/>
          </a:prstGeom>
          <a:solidFill>
            <a:srgbClr val="FF00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latin typeface="Times New Roman" panose="02020603050405020304" pitchFamily="18" charset="0"/>
                <a:cs typeface="Times New Roman" panose="02020603050405020304" pitchFamily="18" charset="0"/>
              </a:rPr>
              <a:t>Other Neurological Condition</a:t>
            </a:r>
            <a:endParaRPr lang="en-GB"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32580"/>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8</a:t>
            </a:r>
            <a:endParaRPr lang="en-GB" dirty="0"/>
          </a:p>
        </p:txBody>
      </p:sp>
      <p:sp>
        <p:nvSpPr>
          <p:cNvPr id="3" name="Content Placeholder 2"/>
          <p:cNvSpPr>
            <a:spLocks noGrp="1"/>
          </p:cNvSpPr>
          <p:nvPr>
            <p:ph idx="1"/>
          </p:nvPr>
        </p:nvSpPr>
        <p:spPr/>
        <p:txBody>
          <a:bodyPr/>
          <a:lstStyle/>
          <a:p>
            <a:r>
              <a:rPr lang="en-GB" b="1" dirty="0"/>
              <a:t>What is the likely diagnosis?</a:t>
            </a:r>
          </a:p>
          <a:p>
            <a:r>
              <a:rPr lang="en-GB" dirty="0"/>
              <a:t>30 year old female has been referred by her family after they have noticed changes in her behaviour with some psychiatric disturbances which have been progressing over the last 4 months.  There is no change on the EEG but the MRI shows a “</a:t>
            </a:r>
            <a:r>
              <a:rPr lang="en-GB" dirty="0" err="1"/>
              <a:t>pulvinar</a:t>
            </a:r>
            <a:r>
              <a:rPr lang="en-GB" dirty="0"/>
              <a:t> sign”.</a:t>
            </a:r>
          </a:p>
          <a:p>
            <a:endParaRPr lang="en-GB" dirty="0" smtClean="0"/>
          </a:p>
          <a:p>
            <a:endParaRPr lang="en-GB" dirty="0"/>
          </a:p>
          <a:p>
            <a:endParaRPr lang="en-GB" dirty="0" smtClean="0"/>
          </a:p>
          <a:p>
            <a:r>
              <a:rPr lang="en-GB" dirty="0" smtClean="0"/>
              <a:t>This young female is showing signs of probable variant CJD with the duration of illness less than 6 months and progressive.  The lack of changes of EEG is consistent with this diagnosis.  The “</a:t>
            </a:r>
            <a:r>
              <a:rPr lang="en-GB" dirty="0" err="1" smtClean="0"/>
              <a:t>Pulvinar</a:t>
            </a:r>
            <a:r>
              <a:rPr lang="en-GB" dirty="0" smtClean="0"/>
              <a:t> Sign” on MRI is characteristic being observed in more than 75% of cases of </a:t>
            </a:r>
            <a:r>
              <a:rPr lang="en-GB" dirty="0" err="1" smtClean="0"/>
              <a:t>vCJD</a:t>
            </a:r>
            <a:r>
              <a:rPr lang="en-GB" dirty="0" smtClean="0"/>
              <a:t>.</a:t>
            </a:r>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4045686" y="3407915"/>
            <a:ext cx="3023855" cy="1237135"/>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Probable </a:t>
            </a:r>
            <a:r>
              <a:rPr lang="en-GB" sz="3600" dirty="0" err="1" smtClean="0">
                <a:latin typeface="Times New Roman" panose="02020603050405020304" pitchFamily="18" charset="0"/>
                <a:cs typeface="Times New Roman" panose="02020603050405020304" pitchFamily="18" charset="0"/>
              </a:rPr>
              <a:t>vCJD</a:t>
            </a:r>
            <a:endParaRPr lang="en-GB"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510283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9</a:t>
            </a:r>
            <a:endParaRPr lang="en-GB" dirty="0"/>
          </a:p>
        </p:txBody>
      </p:sp>
      <p:sp>
        <p:nvSpPr>
          <p:cNvPr id="3" name="Content Placeholder 2"/>
          <p:cNvSpPr>
            <a:spLocks noGrp="1"/>
          </p:cNvSpPr>
          <p:nvPr>
            <p:ph idx="1"/>
          </p:nvPr>
        </p:nvSpPr>
        <p:spPr/>
        <p:txBody>
          <a:bodyPr/>
          <a:lstStyle/>
          <a:p>
            <a:r>
              <a:rPr lang="en-GB" b="1" dirty="0"/>
              <a:t>What is the likely diagnosis?</a:t>
            </a:r>
          </a:p>
          <a:p>
            <a:r>
              <a:rPr lang="en-GB" dirty="0"/>
              <a:t>A 45 year female presents with progressive cerebral ataxia and lower limb areflexia with some weakness.  There is no evidence of any development of dementia.  There are some signs of slowing and abnormal waves on the EEG.  Her family report her father developed similar symptoms when he was 46 and unfortunately passed away within a year of their onset</a:t>
            </a:r>
            <a:r>
              <a:rPr lang="en-GB" dirty="0" smtClean="0"/>
              <a:t>.</a:t>
            </a:r>
          </a:p>
          <a:p>
            <a:endParaRPr lang="en-GB" dirty="0"/>
          </a:p>
          <a:p>
            <a:endParaRPr lang="en-GB" dirty="0" smtClean="0"/>
          </a:p>
          <a:p>
            <a:endParaRPr lang="en-GB" dirty="0"/>
          </a:p>
          <a:p>
            <a:r>
              <a:rPr lang="en-GB" dirty="0" smtClean="0"/>
              <a:t>The middle aged woman has present with the typical signs of the development of a genetic form of CJD with a 1</a:t>
            </a:r>
            <a:r>
              <a:rPr lang="en-GB" baseline="30000" dirty="0" smtClean="0"/>
              <a:t>st</a:t>
            </a:r>
            <a:r>
              <a:rPr lang="en-GB" dirty="0" smtClean="0"/>
              <a:t> degree relative having shown similar symptoms.  In this instance the likely </a:t>
            </a:r>
            <a:r>
              <a:rPr lang="en-GB" dirty="0"/>
              <a:t>diagnosis is </a:t>
            </a:r>
            <a:r>
              <a:rPr lang="en-GB" dirty="0" err="1"/>
              <a:t>Gerstmann-Sträussler-Scheinker</a:t>
            </a:r>
            <a:r>
              <a:rPr lang="en-GB" dirty="0"/>
              <a:t> syndrome (GSS</a:t>
            </a:r>
            <a:r>
              <a:rPr lang="en-GB" dirty="0" smtClean="0"/>
              <a:t>).</a:t>
            </a:r>
            <a:endParaRPr lang="en-GB" dirty="0"/>
          </a:p>
          <a:p>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4045686" y="3503451"/>
            <a:ext cx="3023855" cy="1237135"/>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Probable GSS</a:t>
            </a:r>
            <a:endParaRPr lang="en-GB"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963309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10</a:t>
            </a:r>
            <a:endParaRPr lang="en-GB" dirty="0"/>
          </a:p>
        </p:txBody>
      </p:sp>
      <p:sp>
        <p:nvSpPr>
          <p:cNvPr id="3" name="Content Placeholder 2"/>
          <p:cNvSpPr>
            <a:spLocks noGrp="1"/>
          </p:cNvSpPr>
          <p:nvPr>
            <p:ph idx="1"/>
          </p:nvPr>
        </p:nvSpPr>
        <p:spPr/>
        <p:txBody>
          <a:bodyPr>
            <a:normAutofit fontScale="92500" lnSpcReduction="10000"/>
          </a:bodyPr>
          <a:lstStyle/>
          <a:p>
            <a:r>
              <a:rPr lang="en-GB" b="1" dirty="0"/>
              <a:t>What is the likely diagnosis?</a:t>
            </a:r>
          </a:p>
          <a:p>
            <a:r>
              <a:rPr lang="en-GB" dirty="0"/>
              <a:t>A 57 year male presents with symptoms of progressive tiredness during the day and progressively worsening insomnia at night.  He reports that he experiences hallucinations during the day, whilst his partner says he appears like he is in a faraway place and confused during the day.  She also reports that his mother developed similar symptoms before her death</a:t>
            </a:r>
            <a:r>
              <a:rPr lang="en-GB" dirty="0" smtClean="0"/>
              <a:t>.  All investigations are normal.</a:t>
            </a:r>
            <a:endParaRPr lang="en-GB" dirty="0"/>
          </a:p>
          <a:p>
            <a:endParaRPr lang="en-GB" dirty="0" smtClean="0"/>
          </a:p>
          <a:p>
            <a:endParaRPr lang="en-GB" dirty="0"/>
          </a:p>
          <a:p>
            <a:endParaRPr lang="en-GB" dirty="0" smtClean="0"/>
          </a:p>
          <a:p>
            <a:r>
              <a:rPr lang="en-GB" dirty="0" smtClean="0"/>
              <a:t>This gentlemen is presenting with the classic signs of Fatal Familial Insomnia which usually presents with a progressive loss of circadian rhythm and worsening insomnia.  All investigations are typically normal and the diagnosis is usually clinical and confirmed with pathology.</a:t>
            </a:r>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4045686" y="3489803"/>
            <a:ext cx="3023855" cy="1237135"/>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Probable FFI</a:t>
            </a:r>
            <a:endParaRPr lang="en-GB"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679271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11</a:t>
            </a:r>
            <a:endParaRPr lang="en-GB" dirty="0"/>
          </a:p>
        </p:txBody>
      </p:sp>
      <p:sp>
        <p:nvSpPr>
          <p:cNvPr id="3" name="Content Placeholder 2"/>
          <p:cNvSpPr>
            <a:spLocks noGrp="1"/>
          </p:cNvSpPr>
          <p:nvPr>
            <p:ph idx="1"/>
          </p:nvPr>
        </p:nvSpPr>
        <p:spPr/>
        <p:txBody>
          <a:bodyPr>
            <a:normAutofit lnSpcReduction="10000"/>
          </a:bodyPr>
          <a:lstStyle/>
          <a:p>
            <a:r>
              <a:rPr lang="en-GB" b="1" dirty="0" smtClean="0"/>
              <a:t>What is the risk </a:t>
            </a:r>
            <a:r>
              <a:rPr lang="en-GB" b="1" dirty="0"/>
              <a:t>level </a:t>
            </a:r>
            <a:r>
              <a:rPr lang="en-GB" b="1" dirty="0" smtClean="0"/>
              <a:t>of </a:t>
            </a:r>
            <a:r>
              <a:rPr lang="en-GB" b="1" dirty="0"/>
              <a:t>the following patient?</a:t>
            </a:r>
          </a:p>
          <a:p>
            <a:r>
              <a:rPr lang="en-GB" dirty="0"/>
              <a:t>32 year old male received 350 blood transfusions because of his haemophilia during the BSE outbreak in the UK and looking at the donors a number of them have gone on to develop </a:t>
            </a:r>
            <a:r>
              <a:rPr lang="en-GB" dirty="0" err="1"/>
              <a:t>vCJD</a:t>
            </a:r>
            <a:r>
              <a:rPr lang="en-GB" dirty="0"/>
              <a:t>.  The patient has no symptoms of neurological disease.</a:t>
            </a:r>
          </a:p>
          <a:p>
            <a:endParaRPr lang="en-GB" dirty="0" smtClean="0"/>
          </a:p>
          <a:p>
            <a:endParaRPr lang="en-GB" dirty="0"/>
          </a:p>
          <a:p>
            <a:endParaRPr lang="en-GB" dirty="0" smtClean="0"/>
          </a:p>
          <a:p>
            <a:endParaRPr lang="en-GB" dirty="0"/>
          </a:p>
          <a:p>
            <a:r>
              <a:rPr lang="en-GB" dirty="0" smtClean="0"/>
              <a:t>This young man is designated at increased risk because he has received over 300 blood donations during the BSE outbreak.  This is despite the fact that he has no neurological symptoms.</a:t>
            </a:r>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4045686" y="3285083"/>
            <a:ext cx="3023855" cy="1237135"/>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Times New Roman" panose="02020603050405020304" pitchFamily="18" charset="0"/>
                <a:cs typeface="Times New Roman" panose="02020603050405020304" pitchFamily="18" charset="0"/>
              </a:rPr>
              <a:t>INCREASED RISK</a:t>
            </a:r>
            <a:endParaRPr lang="en-GB"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593449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12</a:t>
            </a:r>
            <a:endParaRPr lang="en-GB" dirty="0"/>
          </a:p>
        </p:txBody>
      </p:sp>
      <p:sp>
        <p:nvSpPr>
          <p:cNvPr id="3" name="Content Placeholder 2"/>
          <p:cNvSpPr>
            <a:spLocks noGrp="1"/>
          </p:cNvSpPr>
          <p:nvPr>
            <p:ph idx="1"/>
          </p:nvPr>
        </p:nvSpPr>
        <p:spPr/>
        <p:txBody>
          <a:bodyPr>
            <a:normAutofit lnSpcReduction="10000"/>
          </a:bodyPr>
          <a:lstStyle/>
          <a:p>
            <a:r>
              <a:rPr lang="en-GB" b="1" dirty="0"/>
              <a:t>What is the risk level of the following patient?</a:t>
            </a:r>
            <a:endParaRPr lang="en-GB" dirty="0"/>
          </a:p>
          <a:p>
            <a:r>
              <a:rPr lang="en-GB" dirty="0"/>
              <a:t>A 68 year old man presents with progressive neurological symptoms which his partner says have been getting more noticeable over the past couple of years.  There has been no diagnosis but there are a number of investigations that have been planned, including an EEG and an MRI of the brain.</a:t>
            </a:r>
          </a:p>
          <a:p>
            <a:endParaRPr lang="en-GB" dirty="0"/>
          </a:p>
          <a:p>
            <a:endParaRPr lang="en-GB" dirty="0" smtClean="0"/>
          </a:p>
          <a:p>
            <a:endParaRPr lang="en-GB" dirty="0"/>
          </a:p>
          <a:p>
            <a:endParaRPr lang="en-GB" dirty="0" smtClean="0"/>
          </a:p>
          <a:p>
            <a:r>
              <a:rPr lang="en-GB" dirty="0" smtClean="0"/>
              <a:t>This patient is considered symptomatic until the diagnosis of the neurological condition is made.  If this is not CJD than the risk category would change.</a:t>
            </a:r>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4045686" y="3285083"/>
            <a:ext cx="3023855" cy="1237135"/>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latin typeface="Times New Roman" panose="02020603050405020304" pitchFamily="18" charset="0"/>
                <a:cs typeface="Times New Roman" panose="02020603050405020304" pitchFamily="18" charset="0"/>
              </a:rPr>
              <a:t>SYMPTOMATIC</a:t>
            </a:r>
            <a:endParaRPr lang="en-GB"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778077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13</a:t>
            </a:r>
            <a:endParaRPr lang="en-GB" dirty="0"/>
          </a:p>
        </p:txBody>
      </p:sp>
      <p:sp>
        <p:nvSpPr>
          <p:cNvPr id="3" name="Content Placeholder 2"/>
          <p:cNvSpPr>
            <a:spLocks noGrp="1"/>
          </p:cNvSpPr>
          <p:nvPr>
            <p:ph idx="1"/>
          </p:nvPr>
        </p:nvSpPr>
        <p:spPr/>
        <p:txBody>
          <a:bodyPr/>
          <a:lstStyle/>
          <a:p>
            <a:r>
              <a:rPr lang="en-GB" b="1" dirty="0"/>
              <a:t>What is the risk level of the following patient?</a:t>
            </a:r>
            <a:endParaRPr lang="en-GB" dirty="0"/>
          </a:p>
          <a:p>
            <a:r>
              <a:rPr lang="en-GB" dirty="0"/>
              <a:t>A 40 year female who has had spinal surgery to correct a prolapsed disk in 2005.  She has no neurological symptoms and has no family history of neurological disease.</a:t>
            </a:r>
          </a:p>
          <a:p>
            <a:endParaRPr lang="en-GB" dirty="0" smtClean="0"/>
          </a:p>
          <a:p>
            <a:endParaRPr lang="en-GB" dirty="0"/>
          </a:p>
          <a:p>
            <a:endParaRPr lang="en-GB" dirty="0" smtClean="0"/>
          </a:p>
          <a:p>
            <a:endParaRPr lang="en-GB" dirty="0"/>
          </a:p>
          <a:p>
            <a:r>
              <a:rPr lang="en-GB" dirty="0" smtClean="0"/>
              <a:t>There is no increase in the risk of CJD for this patient as the surgery has been done after August 1992.</a:t>
            </a:r>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4045686" y="3285083"/>
            <a:ext cx="3023855" cy="1237135"/>
          </a:xfrm>
          <a:prstGeom prst="rect">
            <a:avLst/>
          </a:prstGeom>
          <a:solidFill>
            <a:srgbClr val="FF00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latin typeface="Times New Roman" panose="02020603050405020304" pitchFamily="18" charset="0"/>
                <a:cs typeface="Times New Roman" panose="02020603050405020304" pitchFamily="18" charset="0"/>
              </a:rPr>
              <a:t>NO INCREASED RISK</a:t>
            </a:r>
            <a:endParaRPr lang="en-GB"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721703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14</a:t>
            </a:r>
            <a:endParaRPr lang="en-GB" dirty="0"/>
          </a:p>
        </p:txBody>
      </p:sp>
      <p:sp>
        <p:nvSpPr>
          <p:cNvPr id="3" name="Content Placeholder 2"/>
          <p:cNvSpPr>
            <a:spLocks noGrp="1"/>
          </p:cNvSpPr>
          <p:nvPr>
            <p:ph idx="1"/>
          </p:nvPr>
        </p:nvSpPr>
        <p:spPr/>
        <p:txBody>
          <a:bodyPr/>
          <a:lstStyle/>
          <a:p>
            <a:r>
              <a:rPr lang="en-GB" dirty="0"/>
              <a:t>You are a neurologist.  A </a:t>
            </a:r>
            <a:r>
              <a:rPr lang="en-GB" dirty="0" smtClean="0"/>
              <a:t>68 year old female </a:t>
            </a:r>
            <a:r>
              <a:rPr lang="en-GB" dirty="0"/>
              <a:t>presents with neurological symptoms which you think could be CJD.  After taking the history and examining </a:t>
            </a:r>
            <a:r>
              <a:rPr lang="en-GB" dirty="0" smtClean="0"/>
              <a:t>her you </a:t>
            </a:r>
            <a:r>
              <a:rPr lang="en-GB" dirty="0"/>
              <a:t>still think CJD is a possible diagnosis.</a:t>
            </a:r>
          </a:p>
          <a:p>
            <a:r>
              <a:rPr lang="en-GB" b="1" dirty="0"/>
              <a:t>What should you do?  Select all that apply</a:t>
            </a:r>
            <a:r>
              <a:rPr lang="en-GB" b="1" dirty="0" smtClean="0"/>
              <a:t>.</a:t>
            </a:r>
          </a:p>
          <a:p>
            <a:endParaRPr lang="en-GB" dirty="0"/>
          </a:p>
          <a:p>
            <a:endParaRPr lang="en-GB" dirty="0" smtClean="0"/>
          </a:p>
          <a:p>
            <a:endParaRPr lang="en-GB" dirty="0"/>
          </a:p>
          <a:p>
            <a:r>
              <a:rPr lang="en-GB" dirty="0" smtClean="0"/>
              <a:t>All suspected cases are referred to the National Prion Centre and the National CJD Surveillance Centre.  All diagnosis and Management in the UK is done by the National Care team.  The local public health team is notified to manage possible risk to the public. </a:t>
            </a:r>
            <a:r>
              <a:rPr lang="en-GB" dirty="0"/>
              <a:t> </a:t>
            </a:r>
            <a:r>
              <a:rPr lang="en-GB" dirty="0" smtClean="0"/>
              <a:t>An MRI is done to look for signs of CJD and to rule out other causes.</a:t>
            </a:r>
            <a:endParaRPr lang="en-GB" dirty="0"/>
          </a:p>
          <a:p>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a:spLocks noChangeAspect="1"/>
          </p:cNvSpPr>
          <p:nvPr/>
        </p:nvSpPr>
        <p:spPr>
          <a:xfrm>
            <a:off x="411057" y="3316407"/>
            <a:ext cx="2643605" cy="1053987"/>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latin typeface="Times New Roman" panose="02020603050405020304" pitchFamily="18" charset="0"/>
                <a:cs typeface="Times New Roman" panose="02020603050405020304" pitchFamily="18" charset="0"/>
              </a:rPr>
              <a:t>Notify the National Prion Centre and The CJD Surveillance Centre</a:t>
            </a:r>
            <a:endParaRPr lang="en-GB" sz="1600" dirty="0">
              <a:latin typeface="Times New Roman" panose="02020603050405020304" pitchFamily="18" charset="0"/>
              <a:cs typeface="Times New Roman" panose="02020603050405020304" pitchFamily="18" charset="0"/>
            </a:endParaRPr>
          </a:p>
        </p:txBody>
      </p:sp>
      <p:sp>
        <p:nvSpPr>
          <p:cNvPr id="8" name="Rectangle 7"/>
          <p:cNvSpPr>
            <a:spLocks noChangeAspect="1"/>
          </p:cNvSpPr>
          <p:nvPr/>
        </p:nvSpPr>
        <p:spPr>
          <a:xfrm>
            <a:off x="6256825" y="3316407"/>
            <a:ext cx="2643605" cy="1053987"/>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latin typeface="Times New Roman" panose="02020603050405020304" pitchFamily="18" charset="0"/>
                <a:cs typeface="Times New Roman" panose="02020603050405020304" pitchFamily="18" charset="0"/>
              </a:rPr>
              <a:t>Arrange MRI</a:t>
            </a:r>
            <a:endParaRPr lang="en-GB" sz="2800" dirty="0">
              <a:latin typeface="Times New Roman" panose="02020603050405020304" pitchFamily="18" charset="0"/>
              <a:cs typeface="Times New Roman" panose="02020603050405020304" pitchFamily="18" charset="0"/>
            </a:endParaRPr>
          </a:p>
        </p:txBody>
      </p:sp>
      <p:sp>
        <p:nvSpPr>
          <p:cNvPr id="9" name="Rectangle 8"/>
          <p:cNvSpPr>
            <a:spLocks noChangeAspect="1"/>
          </p:cNvSpPr>
          <p:nvPr/>
        </p:nvSpPr>
        <p:spPr>
          <a:xfrm>
            <a:off x="3331851" y="3316407"/>
            <a:ext cx="2643605" cy="1053987"/>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latin typeface="Times New Roman" panose="02020603050405020304" pitchFamily="18" charset="0"/>
                <a:cs typeface="Times New Roman" panose="02020603050405020304" pitchFamily="18" charset="0"/>
              </a:rPr>
              <a:t> Refer to the National Care Team for CJD</a:t>
            </a:r>
            <a:endParaRPr lang="en-GB" sz="2000" dirty="0">
              <a:latin typeface="Times New Roman" panose="02020603050405020304" pitchFamily="18" charset="0"/>
              <a:cs typeface="Times New Roman" panose="02020603050405020304" pitchFamily="18" charset="0"/>
            </a:endParaRPr>
          </a:p>
        </p:txBody>
      </p:sp>
      <p:sp>
        <p:nvSpPr>
          <p:cNvPr id="11" name="Rectangle 10"/>
          <p:cNvSpPr>
            <a:spLocks noChangeAspect="1"/>
          </p:cNvSpPr>
          <p:nvPr/>
        </p:nvSpPr>
        <p:spPr>
          <a:xfrm>
            <a:off x="9161715" y="3316407"/>
            <a:ext cx="2643605" cy="1053987"/>
          </a:xfrm>
          <a:prstGeom prst="rect">
            <a:avLst/>
          </a:prstGeom>
          <a:solidFill>
            <a:srgbClr val="FF99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Times New Roman" panose="02020603050405020304" pitchFamily="18" charset="0"/>
                <a:cs typeface="Times New Roman" panose="02020603050405020304" pitchFamily="18" charset="0"/>
              </a:rPr>
              <a:t>Report to local public health team</a:t>
            </a:r>
          </a:p>
        </p:txBody>
      </p:sp>
    </p:spTree>
    <p:extLst>
      <p:ext uri="{BB962C8B-B14F-4D97-AF65-F5344CB8AC3E}">
        <p14:creationId xmlns:p14="http://schemas.microsoft.com/office/powerpoint/2010/main" val="3008370740"/>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15</a:t>
            </a:r>
            <a:endParaRPr lang="en-GB" dirty="0"/>
          </a:p>
        </p:txBody>
      </p:sp>
      <p:sp>
        <p:nvSpPr>
          <p:cNvPr id="3" name="Content Placeholder 2"/>
          <p:cNvSpPr>
            <a:spLocks noGrp="1"/>
          </p:cNvSpPr>
          <p:nvPr>
            <p:ph idx="1"/>
          </p:nvPr>
        </p:nvSpPr>
        <p:spPr/>
        <p:txBody>
          <a:bodyPr>
            <a:normAutofit/>
          </a:bodyPr>
          <a:lstStyle/>
          <a:p>
            <a:r>
              <a:rPr lang="en-GB" dirty="0"/>
              <a:t>You are in A&amp;E. A 72 year old male presents with his wife who says over the last few hours he has become more distant and has lost the ability to speak properly and the left side of his face appears to have drooped.</a:t>
            </a:r>
          </a:p>
          <a:p>
            <a:r>
              <a:rPr lang="en-GB" b="1" dirty="0" smtClean="0"/>
              <a:t>What </a:t>
            </a:r>
            <a:r>
              <a:rPr lang="en-GB" b="1" dirty="0"/>
              <a:t>should you do?  Select all that apply.</a:t>
            </a:r>
          </a:p>
          <a:p>
            <a:endParaRPr lang="en-GB" dirty="0" smtClean="0"/>
          </a:p>
          <a:p>
            <a:endParaRPr lang="en-GB" dirty="0"/>
          </a:p>
          <a:p>
            <a:endParaRPr lang="en-GB" dirty="0" smtClean="0"/>
          </a:p>
          <a:p>
            <a:endParaRPr lang="en-GB" dirty="0"/>
          </a:p>
          <a:p>
            <a:r>
              <a:rPr lang="en-GB" dirty="0" smtClean="0"/>
              <a:t>This sounds like a stroke.  Therefore the best cause of action is to arrange for a CT Scan and refer to the stroke specialists.</a:t>
            </a:r>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a:spLocks noChangeAspect="1"/>
          </p:cNvSpPr>
          <p:nvPr/>
        </p:nvSpPr>
        <p:spPr>
          <a:xfrm>
            <a:off x="3995357" y="3343703"/>
            <a:ext cx="3080808" cy="1228297"/>
          </a:xfrm>
          <a:prstGeom prst="rect">
            <a:avLst/>
          </a:prstGeom>
          <a:solidFill>
            <a:srgbClr val="FF00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latin typeface="Times New Roman" panose="02020603050405020304" pitchFamily="18" charset="0"/>
                <a:cs typeface="Times New Roman" panose="02020603050405020304" pitchFamily="18" charset="0"/>
              </a:rPr>
              <a:t>Arrange CT Scan</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673357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a:t>
            </a:r>
            <a:endParaRPr lang="en-GB" dirty="0"/>
          </a:p>
        </p:txBody>
      </p:sp>
      <p:sp>
        <p:nvSpPr>
          <p:cNvPr id="3" name="Content Placeholder 2"/>
          <p:cNvSpPr>
            <a:spLocks noGrp="1"/>
          </p:cNvSpPr>
          <p:nvPr>
            <p:ph idx="1"/>
          </p:nvPr>
        </p:nvSpPr>
        <p:spPr/>
        <p:txBody>
          <a:bodyPr/>
          <a:lstStyle/>
          <a:p>
            <a:r>
              <a:rPr lang="en-GB" dirty="0"/>
              <a:t>The future for the treatment of prion diseases is bright with many potential therapeutic agents in clinical trials and about to be released to the market?</a:t>
            </a:r>
          </a:p>
          <a:p>
            <a:endParaRPr lang="en-GB" dirty="0" smtClean="0"/>
          </a:p>
          <a:p>
            <a:endParaRPr lang="en-GB" dirty="0"/>
          </a:p>
          <a:p>
            <a:endParaRPr lang="en-GB" dirty="0" smtClean="0"/>
          </a:p>
          <a:p>
            <a:endParaRPr lang="en-GB" dirty="0"/>
          </a:p>
          <a:p>
            <a:endParaRPr lang="en-GB" dirty="0" smtClean="0"/>
          </a:p>
          <a:p>
            <a:r>
              <a:rPr lang="en-GB" dirty="0" smtClean="0"/>
              <a:t>There are no trials currently in progress for drugs to treat prion disease.  Therapeutic agents that have been tried have not shown to be effective.  Management is looking likely to continue to be palliative in the future.</a:t>
            </a:r>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3759082" y="2802591"/>
            <a:ext cx="4371975" cy="1743075"/>
          </a:xfrm>
          <a:prstGeom prst="rect">
            <a:avLst/>
          </a:prstGeom>
          <a:solidFill>
            <a:srgbClr val="FF00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74487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2</a:t>
            </a:r>
            <a:endParaRPr lang="en-GB" dirty="0"/>
          </a:p>
        </p:txBody>
      </p:sp>
      <p:sp>
        <p:nvSpPr>
          <p:cNvPr id="3" name="Content Placeholder 2"/>
          <p:cNvSpPr>
            <a:spLocks noGrp="1"/>
          </p:cNvSpPr>
          <p:nvPr>
            <p:ph idx="1"/>
          </p:nvPr>
        </p:nvSpPr>
        <p:spPr/>
        <p:txBody>
          <a:bodyPr/>
          <a:lstStyle/>
          <a:p>
            <a:r>
              <a:rPr lang="en-GB" dirty="0"/>
              <a:t>In the UK all suspected cases of CJD are referred to both the National Prion Centre in London and the National CJD Surveillance Centre in Edinburgh with the diagnosis and management being coordinated by the National Care Team for CJD?</a:t>
            </a:r>
          </a:p>
          <a:p>
            <a:endParaRPr lang="en-GB" dirty="0" smtClean="0"/>
          </a:p>
          <a:p>
            <a:endParaRPr lang="en-GB" dirty="0"/>
          </a:p>
          <a:p>
            <a:endParaRPr lang="en-GB" dirty="0" smtClean="0"/>
          </a:p>
          <a:p>
            <a:endParaRPr lang="en-GB" dirty="0"/>
          </a:p>
          <a:p>
            <a:r>
              <a:rPr lang="en-GB" dirty="0" smtClean="0"/>
              <a:t>This is true, this is the management protocol set in place in the UK for all suspected cases of prion disease.  Through this mechanism an accurate picture of the prevalence can be gained as well as better care through having management controlled by the experts in the field.</a:t>
            </a:r>
          </a:p>
          <a:p>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3759082" y="2802591"/>
            <a:ext cx="4371975" cy="1743075"/>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957278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3</a:t>
            </a:r>
            <a:endParaRPr lang="en-GB" dirty="0"/>
          </a:p>
        </p:txBody>
      </p:sp>
      <p:sp>
        <p:nvSpPr>
          <p:cNvPr id="3" name="Content Placeholder 2"/>
          <p:cNvSpPr>
            <a:spLocks noGrp="1"/>
          </p:cNvSpPr>
          <p:nvPr>
            <p:ph idx="1"/>
          </p:nvPr>
        </p:nvSpPr>
        <p:spPr/>
        <p:txBody>
          <a:bodyPr/>
          <a:lstStyle/>
          <a:p>
            <a:r>
              <a:rPr lang="en-GB" dirty="0"/>
              <a:t>Bovine Spongiform Encephalitis (BSE) was most prevalent in the UK between 1986 and 1996.  The large number of cases of BSE in the UK has resulted in some predictions of the prevalence of </a:t>
            </a:r>
            <a:r>
              <a:rPr lang="en-GB" dirty="0" err="1"/>
              <a:t>vCJD</a:t>
            </a:r>
            <a:r>
              <a:rPr lang="en-GB" dirty="0"/>
              <a:t> as low as 1 in 2000, despite the sporadic nature of the cases so far.</a:t>
            </a:r>
          </a:p>
          <a:p>
            <a:endParaRPr lang="en-GB" dirty="0" smtClean="0"/>
          </a:p>
          <a:p>
            <a:endParaRPr lang="en-GB" dirty="0"/>
          </a:p>
          <a:p>
            <a:endParaRPr lang="en-GB" dirty="0" smtClean="0"/>
          </a:p>
          <a:p>
            <a:endParaRPr lang="en-GB" dirty="0"/>
          </a:p>
          <a:p>
            <a:r>
              <a:rPr lang="en-GB" dirty="0" smtClean="0"/>
              <a:t>A recent BMJ study looking at appendix and tonsil samples has estimated the prevalence of </a:t>
            </a:r>
            <a:r>
              <a:rPr lang="en-GB" dirty="0" err="1" smtClean="0"/>
              <a:t>vCJD</a:t>
            </a:r>
            <a:r>
              <a:rPr lang="en-GB" dirty="0" smtClean="0"/>
              <a:t> to be around 1 in 2000 despite the few cases of </a:t>
            </a:r>
            <a:r>
              <a:rPr lang="en-GB" dirty="0" err="1" smtClean="0"/>
              <a:t>vCJD</a:t>
            </a:r>
            <a:r>
              <a:rPr lang="en-GB" dirty="0" smtClean="0"/>
              <a:t> actually diagnosed.</a:t>
            </a:r>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3759082" y="2802591"/>
            <a:ext cx="4371975" cy="1743075"/>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2904834"/>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4</a:t>
            </a:r>
            <a:endParaRPr lang="en-GB" dirty="0"/>
          </a:p>
        </p:txBody>
      </p:sp>
      <p:sp>
        <p:nvSpPr>
          <p:cNvPr id="3" name="Content Placeholder 2"/>
          <p:cNvSpPr>
            <a:spLocks noGrp="1"/>
          </p:cNvSpPr>
          <p:nvPr>
            <p:ph idx="1"/>
          </p:nvPr>
        </p:nvSpPr>
        <p:spPr/>
        <p:txBody>
          <a:bodyPr/>
          <a:lstStyle/>
          <a:p>
            <a:r>
              <a:rPr lang="en-GB" dirty="0"/>
              <a:t>There is no difference between the management of high and medium risk tissues of CJD patients to that of tissues with a low risk of CJD</a:t>
            </a:r>
            <a:r>
              <a:rPr lang="en-GB" dirty="0" smtClean="0"/>
              <a:t>.</a:t>
            </a:r>
          </a:p>
          <a:p>
            <a:endParaRPr lang="en-GB" dirty="0"/>
          </a:p>
          <a:p>
            <a:endParaRPr lang="en-GB" dirty="0" smtClean="0"/>
          </a:p>
          <a:p>
            <a:endParaRPr lang="en-GB" dirty="0"/>
          </a:p>
          <a:p>
            <a:endParaRPr lang="en-GB" dirty="0" smtClean="0"/>
          </a:p>
          <a:p>
            <a:endParaRPr lang="en-GB" dirty="0"/>
          </a:p>
          <a:p>
            <a:r>
              <a:rPr lang="en-GB" dirty="0" smtClean="0"/>
              <a:t>There is a marked difference in the management of the types of tissue.  If the tissue is high or medium risk the guidelines advise incineration of the tissue whilst low risk tissue has no change in management from the usual guidelines.</a:t>
            </a:r>
            <a:endParaRPr lang="en-GB" dirty="0"/>
          </a:p>
          <a:p>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3759082" y="2802591"/>
            <a:ext cx="4371975" cy="1743075"/>
          </a:xfrm>
          <a:prstGeom prst="rect">
            <a:avLst/>
          </a:prstGeom>
          <a:solidFill>
            <a:srgbClr val="FF000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FALSE</a:t>
            </a:r>
            <a:endParaRPr lang="en-GB"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09295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5</a:t>
            </a:r>
            <a:endParaRPr lang="en-GB" dirty="0"/>
          </a:p>
        </p:txBody>
      </p:sp>
      <p:sp>
        <p:nvSpPr>
          <p:cNvPr id="3" name="Content Placeholder 2"/>
          <p:cNvSpPr>
            <a:spLocks noGrp="1"/>
          </p:cNvSpPr>
          <p:nvPr>
            <p:ph idx="1"/>
          </p:nvPr>
        </p:nvSpPr>
        <p:spPr/>
        <p:txBody>
          <a:bodyPr>
            <a:normAutofit/>
          </a:bodyPr>
          <a:lstStyle/>
          <a:p>
            <a:r>
              <a:rPr lang="en-GB" dirty="0"/>
              <a:t>The prognosis of prion disease patients </a:t>
            </a:r>
            <a:r>
              <a:rPr lang="en-GB" dirty="0" smtClean="0"/>
              <a:t>is </a:t>
            </a:r>
            <a:r>
              <a:rPr lang="en-GB" dirty="0"/>
              <a:t>not good, in part because of the late diagnosis time.  The </a:t>
            </a:r>
            <a:r>
              <a:rPr lang="en-GB" dirty="0" smtClean="0"/>
              <a:t>delay </a:t>
            </a:r>
            <a:r>
              <a:rPr lang="en-GB" dirty="0"/>
              <a:t>of the diagnosis not only worsens the projections for the patient but also hampers efforts </a:t>
            </a:r>
            <a:r>
              <a:rPr lang="en-GB" dirty="0" smtClean="0"/>
              <a:t>at </a:t>
            </a:r>
            <a:r>
              <a:rPr lang="en-GB" dirty="0"/>
              <a:t>finding effective therapeutic agents for the treatment of prion disease</a:t>
            </a:r>
            <a:r>
              <a:rPr lang="en-GB" dirty="0" smtClean="0"/>
              <a:t>.</a:t>
            </a:r>
          </a:p>
          <a:p>
            <a:endParaRPr lang="en-GB" dirty="0"/>
          </a:p>
          <a:p>
            <a:endParaRPr lang="en-GB" dirty="0" smtClean="0"/>
          </a:p>
          <a:p>
            <a:endParaRPr lang="en-GB" dirty="0"/>
          </a:p>
          <a:p>
            <a:endParaRPr lang="en-GB" dirty="0" smtClean="0"/>
          </a:p>
          <a:p>
            <a:r>
              <a:rPr lang="en-GB" dirty="0" smtClean="0"/>
              <a:t>Prion disease is almost always diagnosed late.  This hampers the opportunities for research into possible drugs and this combined with the seemingly different action of therapeutic agents in humans and animals means we are not close to finding one.  </a:t>
            </a:r>
            <a:endParaRPr lang="en-GB" dirty="0"/>
          </a:p>
        </p:txBody>
      </p:sp>
      <p:sp>
        <p:nvSpPr>
          <p:cNvPr id="4" name="Action Button: Return 3">
            <a:hlinkClick r:id="rId2" action="ppaction://hlinksldjump" highlightClick="1"/>
          </p:cNvPr>
          <p:cNvSpPr/>
          <p:nvPr/>
        </p:nvSpPr>
        <p:spPr>
          <a:xfrm>
            <a:off x="11450472" y="5581935"/>
            <a:ext cx="741528" cy="706022"/>
          </a:xfrm>
          <a:prstGeom prst="actionButtonRetur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0323403" y="5579680"/>
            <a:ext cx="1119117" cy="705600"/>
          </a:xfrm>
          <a:prstGeom prst="rect">
            <a:avLst/>
          </a:prstGeom>
          <a:noFill/>
          <a:ln>
            <a:solidFill>
              <a:schemeClr val="accent1"/>
            </a:solidFill>
          </a:ln>
        </p:spPr>
        <p:txBody>
          <a:bodyPr wrap="square" rtlCol="0">
            <a:spAutoFit/>
          </a:bodyPr>
          <a:lstStyle/>
          <a:p>
            <a:pPr algn="r"/>
            <a:r>
              <a:rPr lang="en-GB" dirty="0" smtClean="0"/>
              <a:t>Return to Question</a:t>
            </a:r>
            <a:endParaRPr lang="en-GB" dirty="0"/>
          </a:p>
        </p:txBody>
      </p:sp>
      <p:sp>
        <p:nvSpPr>
          <p:cNvPr id="6" name="Rectangle 5"/>
          <p:cNvSpPr/>
          <p:nvPr/>
        </p:nvSpPr>
        <p:spPr>
          <a:xfrm>
            <a:off x="3759082" y="2775297"/>
            <a:ext cx="4371975" cy="1743075"/>
          </a:xfrm>
          <a:prstGeom prst="rect">
            <a:avLst/>
          </a:prstGeom>
          <a:solidFill>
            <a:srgbClr val="00B05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smtClean="0">
                <a:latin typeface="Times New Roman" panose="02020603050405020304" pitchFamily="18" charset="0"/>
                <a:cs typeface="Times New Roman" panose="02020603050405020304" pitchFamily="18" charset="0"/>
              </a:rPr>
              <a:t>TRUE</a:t>
            </a:r>
            <a:endParaRPr lang="en-GB"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7450353"/>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8332</TotalTime>
  <Words>10183</Words>
  <Application>Microsoft Office PowerPoint</Application>
  <PresentationFormat>Custom</PresentationFormat>
  <Paragraphs>1024</Paragraphs>
  <Slides>116</Slides>
  <Notes>3</Notes>
  <HiddenSlides>0</HiddenSlides>
  <MMClips>0</MMClips>
  <ScaleCrop>false</ScaleCrop>
  <HeadingPairs>
    <vt:vector size="4" baseType="variant">
      <vt:variant>
        <vt:lpstr>Theme</vt:lpstr>
      </vt:variant>
      <vt:variant>
        <vt:i4>1</vt:i4>
      </vt:variant>
      <vt:variant>
        <vt:lpstr>Slide Titles</vt:lpstr>
      </vt:variant>
      <vt:variant>
        <vt:i4>116</vt:i4>
      </vt:variant>
    </vt:vector>
  </HeadingPairs>
  <TitlesOfParts>
    <vt:vector size="117" baseType="lpstr">
      <vt:lpstr>Retrospect</vt:lpstr>
      <vt:lpstr>Prion Diseases</vt:lpstr>
      <vt:lpstr>Overview</vt:lpstr>
      <vt:lpstr>Overview</vt:lpstr>
      <vt:lpstr>Overview</vt:lpstr>
      <vt:lpstr>Overview</vt:lpstr>
      <vt:lpstr>How to Use This Module</vt:lpstr>
      <vt:lpstr>Learning Outcomes</vt:lpstr>
      <vt:lpstr>Prion Diseases</vt:lpstr>
      <vt:lpstr>Overview</vt:lpstr>
      <vt:lpstr>Normal Prion Proteins</vt:lpstr>
      <vt:lpstr>Abnormal Prion Protein</vt:lpstr>
      <vt:lpstr>Infective Process</vt:lpstr>
      <vt:lpstr>Host Response</vt:lpstr>
      <vt:lpstr>Codon 129 Polymorphism and CJD</vt:lpstr>
      <vt:lpstr>Epidemiology</vt:lpstr>
      <vt:lpstr>Overview Quiz</vt:lpstr>
      <vt:lpstr>Question 1</vt:lpstr>
      <vt:lpstr>Question 2</vt:lpstr>
      <vt:lpstr>Question 3</vt:lpstr>
      <vt:lpstr>Question 4</vt:lpstr>
      <vt:lpstr>Question 5</vt:lpstr>
      <vt:lpstr>Creutzfeldt-Jakob Disease (CJD)</vt:lpstr>
      <vt:lpstr>Creutzfeldt-Jakob Disease (CJD)</vt:lpstr>
      <vt:lpstr>Spongiform Degeneration</vt:lpstr>
      <vt:lpstr>Sporadic Creutzfeldt-Jakob Disease (sCJD)</vt:lpstr>
      <vt:lpstr>Epidemiology</vt:lpstr>
      <vt:lpstr>Recognition and Diagnosis (sCJD)</vt:lpstr>
      <vt:lpstr>Variant Creutzfeldt-Jakob Disease (vCJD)</vt:lpstr>
      <vt:lpstr>Epidemiology</vt:lpstr>
      <vt:lpstr>Recognition and Diagnosis (vCJD)</vt:lpstr>
      <vt:lpstr>Iatrogenic Creutzfeldt-Jakob Disease (iCJD)</vt:lpstr>
      <vt:lpstr>Epidemiology</vt:lpstr>
      <vt:lpstr>Recognition and Diagnosis (iCJD)</vt:lpstr>
      <vt:lpstr>sCJD vs vCJD</vt:lpstr>
      <vt:lpstr>Abnormal MRI</vt:lpstr>
      <vt:lpstr>Abnormal EEG</vt:lpstr>
      <vt:lpstr>Management</vt:lpstr>
      <vt:lpstr>Guidance</vt:lpstr>
      <vt:lpstr>Patient Classification</vt:lpstr>
      <vt:lpstr>Patient Classification</vt:lpstr>
      <vt:lpstr>Patient Classification</vt:lpstr>
      <vt:lpstr>Patient Classification</vt:lpstr>
      <vt:lpstr>Management of the Classifications</vt:lpstr>
      <vt:lpstr>Management of Tissues</vt:lpstr>
      <vt:lpstr>Management of Tissues</vt:lpstr>
      <vt:lpstr>Management of Clinical Waste</vt:lpstr>
      <vt:lpstr>Notification</vt:lpstr>
      <vt:lpstr>The Future</vt:lpstr>
      <vt:lpstr>Genetic Forms of Creutzfeldt-Jakob Disease (CJD)</vt:lpstr>
      <vt:lpstr>Genetic Forms of Creutzfeldt-Jakob Disease</vt:lpstr>
      <vt:lpstr>Familial Creutzfeldt-Jakob Disease (fCJD)</vt:lpstr>
      <vt:lpstr>Gerstmann-Straussler-Scheinker Syndrome (GSS)</vt:lpstr>
      <vt:lpstr>Epidemiology</vt:lpstr>
      <vt:lpstr> Fatal Familial Insomnia (FFI)</vt:lpstr>
      <vt:lpstr>Epidemiology</vt:lpstr>
      <vt:lpstr>Recognition and Diagnosis</vt:lpstr>
      <vt:lpstr>CJD Quiz</vt:lpstr>
      <vt:lpstr>Question 1</vt:lpstr>
      <vt:lpstr>Question 2</vt:lpstr>
      <vt:lpstr>Question 3</vt:lpstr>
      <vt:lpstr>Question 4</vt:lpstr>
      <vt:lpstr>Question 5</vt:lpstr>
      <vt:lpstr>Question 6</vt:lpstr>
      <vt:lpstr>Question 7</vt:lpstr>
      <vt:lpstr>Question 8</vt:lpstr>
      <vt:lpstr>Question 9</vt:lpstr>
      <vt:lpstr>Question 10</vt:lpstr>
      <vt:lpstr>Question 11</vt:lpstr>
      <vt:lpstr>Question 12</vt:lpstr>
      <vt:lpstr>Question 13</vt:lpstr>
      <vt:lpstr>Question 14</vt:lpstr>
      <vt:lpstr>Question 15</vt:lpstr>
      <vt:lpstr>Other Human Prion Diseases</vt:lpstr>
      <vt:lpstr>Kuru</vt:lpstr>
      <vt:lpstr>Zoonotic Prion Diseases</vt:lpstr>
      <vt:lpstr>Bovine Spongiform Encephalitis (BSE)</vt:lpstr>
      <vt:lpstr>Scrapie</vt:lpstr>
      <vt:lpstr>Summary</vt:lpstr>
      <vt:lpstr>What You Should Have Learned</vt:lpstr>
      <vt:lpstr>Summary Quiz</vt:lpstr>
      <vt:lpstr>Question 1</vt:lpstr>
      <vt:lpstr>Question 2</vt:lpstr>
      <vt:lpstr>Question 3</vt:lpstr>
      <vt:lpstr>Question 4</vt:lpstr>
      <vt:lpstr>Question 5</vt:lpstr>
      <vt:lpstr>Recommended Reading</vt:lpstr>
      <vt:lpstr>References</vt:lpstr>
      <vt:lpstr>References</vt:lpstr>
      <vt:lpstr>References</vt:lpstr>
      <vt:lpstr>Image Credits</vt:lpstr>
      <vt:lpstr>Quiz Answers</vt:lpstr>
      <vt:lpstr>Question 1</vt:lpstr>
      <vt:lpstr>Question 2</vt:lpstr>
      <vt:lpstr>Question 3</vt:lpstr>
      <vt:lpstr>Question 4</vt:lpstr>
      <vt:lpstr>Question 5</vt:lpstr>
      <vt:lpstr>Question 1</vt:lpstr>
      <vt:lpstr>Question 2 </vt:lpstr>
      <vt:lpstr>Question 3</vt:lpstr>
      <vt:lpstr>Question 4</vt:lpstr>
      <vt:lpstr>Question 5</vt:lpstr>
      <vt:lpstr>Question 6</vt:lpstr>
      <vt:lpstr>Question 7</vt:lpstr>
      <vt:lpstr>Question 8</vt:lpstr>
      <vt:lpstr>Question 9</vt:lpstr>
      <vt:lpstr>Question 10</vt:lpstr>
      <vt:lpstr>Question 11</vt:lpstr>
      <vt:lpstr>Question 12</vt:lpstr>
      <vt:lpstr>Question 13</vt:lpstr>
      <vt:lpstr>Question 14</vt:lpstr>
      <vt:lpstr>Question 15</vt:lpstr>
      <vt:lpstr>Question 1</vt:lpstr>
      <vt:lpstr>Question 2</vt:lpstr>
      <vt:lpstr>Question 3</vt:lpstr>
      <vt:lpstr>Question 4</vt:lpstr>
      <vt:lpstr>Question 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Prion Disease</dc:title>
  <dc:creator>Hugh William Finlayson</dc:creator>
  <cp:lastModifiedBy>Hugh William Finlayson</cp:lastModifiedBy>
  <cp:revision>181</cp:revision>
  <dcterms:created xsi:type="dcterms:W3CDTF">2012-07-27T01:16:44Z</dcterms:created>
  <dcterms:modified xsi:type="dcterms:W3CDTF">2013-11-13T21:49:32Z</dcterms:modified>
</cp:coreProperties>
</file>